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316" r:id="rId3"/>
    <p:sldId id="257" r:id="rId4"/>
    <p:sldId id="307" r:id="rId5"/>
    <p:sldId id="376" r:id="rId6"/>
    <p:sldId id="366" r:id="rId7"/>
    <p:sldId id="379" r:id="rId8"/>
    <p:sldId id="378" r:id="rId9"/>
    <p:sldId id="380" r:id="rId10"/>
    <p:sldId id="381" r:id="rId11"/>
    <p:sldId id="370" r:id="rId12"/>
    <p:sldId id="382" r:id="rId13"/>
    <p:sldId id="371" r:id="rId14"/>
    <p:sldId id="383" r:id="rId15"/>
    <p:sldId id="384" r:id="rId16"/>
    <p:sldId id="385" r:id="rId17"/>
    <p:sldId id="386" r:id="rId18"/>
    <p:sldId id="387" r:id="rId19"/>
    <p:sldId id="373" r:id="rId20"/>
    <p:sldId id="374" r:id="rId21"/>
    <p:sldId id="388" r:id="rId22"/>
    <p:sldId id="389" r:id="rId23"/>
    <p:sldId id="368" r:id="rId24"/>
    <p:sldId id="39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51" autoAdjust="0"/>
    <p:restoredTop sz="94624" autoAdjust="0"/>
  </p:normalViewPr>
  <p:slideViewPr>
    <p:cSldViewPr>
      <p:cViewPr>
        <p:scale>
          <a:sx n="90" d="100"/>
          <a:sy n="90" d="100"/>
        </p:scale>
        <p:origin x="-72" y="354"/>
      </p:cViewPr>
      <p:guideLst>
        <p:guide orient="horz" pos="2160"/>
        <p:guide pos="2880"/>
      </p:guideLst>
    </p:cSldViewPr>
  </p:slideViewPr>
  <p:outlineViewPr>
    <p:cViewPr>
      <p:scale>
        <a:sx n="33" d="100"/>
        <a:sy n="33" d="100"/>
      </p:scale>
      <p:origin x="0" y="1827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02/03/2014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17</a:t>
            </a:fld>
            <a:endParaRPr lang="en-GB" dirty="0"/>
          </a:p>
        </p:txBody>
      </p:sp>
    </p:spTree>
    <p:extLst>
      <p:ext uri="{BB962C8B-B14F-4D97-AF65-F5344CB8AC3E}">
        <p14:creationId xmlns:p14="http://schemas.microsoft.com/office/powerpoint/2010/main" val="3029478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23</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24</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13" Type="http://schemas.openxmlformats.org/officeDocument/2006/relationships/slide" Target="../slides/slide21.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20.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9.xml"/><Relationship Id="rId5" Type="http://schemas.openxmlformats.org/officeDocument/2006/relationships/slide" Target="../slides/slide5.xml"/><Relationship Id="rId10" Type="http://schemas.openxmlformats.org/officeDocument/2006/relationships/slide" Target="../slides/slide18.xml"/><Relationship Id="rId4" Type="http://schemas.openxmlformats.org/officeDocument/2006/relationships/slide" Target="../slides/slide23.xml"/><Relationship Id="rId9" Type="http://schemas.openxmlformats.org/officeDocument/2006/relationships/slide" Target="../slides/slide14.xml"/><Relationship Id="rId14" Type="http://schemas.openxmlformats.org/officeDocument/2006/relationships/slide" Target="../slides/slide2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02/03/2014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91536"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75656"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159688" y="6569968"/>
            <a:ext cx="31889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78581"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7" action="ppaction://hlinksldjump"/>
          </p:cNvPr>
          <p:cNvSpPr/>
          <p:nvPr userDrawn="1"/>
        </p:nvSpPr>
        <p:spPr>
          <a:xfrm>
            <a:off x="2766613"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8" action="ppaction://hlinksldjump"/>
          </p:cNvPr>
          <p:cNvSpPr/>
          <p:nvPr userDrawn="1"/>
        </p:nvSpPr>
        <p:spPr>
          <a:xfrm>
            <a:off x="305983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9" action="ppaction://hlinksldjump"/>
          </p:cNvPr>
          <p:cNvSpPr/>
          <p:nvPr userDrawn="1"/>
        </p:nvSpPr>
        <p:spPr>
          <a:xfrm>
            <a:off x="3347864"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10" action="ppaction://hlinksldjump"/>
          </p:cNvPr>
          <p:cNvSpPr/>
          <p:nvPr userDrawn="1"/>
        </p:nvSpPr>
        <p:spPr>
          <a:xfrm>
            <a:off x="3635896"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11" action="ppaction://hlinksldjump"/>
          </p:cNvPr>
          <p:cNvSpPr/>
          <p:nvPr userDrawn="1"/>
        </p:nvSpPr>
        <p:spPr>
          <a:xfrm>
            <a:off x="3923928"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11" action="ppaction://hlinksldjump"/>
          </p:cNvPr>
          <p:cNvSpPr/>
          <p:nvPr userDrawn="1"/>
        </p:nvSpPr>
        <p:spPr>
          <a:xfrm>
            <a:off x="4211960"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11" action="ppaction://hlinksldjump"/>
          </p:cNvPr>
          <p:cNvSpPr/>
          <p:nvPr userDrawn="1"/>
        </p:nvSpPr>
        <p:spPr>
          <a:xfrm>
            <a:off x="4499992" y="6569968"/>
            <a:ext cx="25717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2" action="ppaction://hlinksldjump"/>
          </p:cNvPr>
          <p:cNvSpPr/>
          <p:nvPr userDrawn="1"/>
        </p:nvSpPr>
        <p:spPr>
          <a:xfrm>
            <a:off x="478802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2" action="ppaction://hlinksldjump"/>
          </p:cNvPr>
          <p:cNvSpPr/>
          <p:nvPr userDrawn="1"/>
        </p:nvSpPr>
        <p:spPr>
          <a:xfrm>
            <a:off x="518411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2" action="ppaction://hlinksldjump"/>
          </p:cNvPr>
          <p:cNvSpPr/>
          <p:nvPr userDrawn="1"/>
        </p:nvSpPr>
        <p:spPr>
          <a:xfrm>
            <a:off x="5616160"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3" action="ppaction://hlinksldjump"/>
          </p:cNvPr>
          <p:cNvSpPr/>
          <p:nvPr userDrawn="1"/>
        </p:nvSpPr>
        <p:spPr>
          <a:xfrm>
            <a:off x="604820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5" name="Round Same Side Corner Rectangle 64">
            <a:hlinkClick r:id="rId13" action="ppaction://hlinksldjump"/>
          </p:cNvPr>
          <p:cNvSpPr/>
          <p:nvPr userDrawn="1"/>
        </p:nvSpPr>
        <p:spPr>
          <a:xfrm>
            <a:off x="644420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6" name="Round Same Side Corner Rectangle 65">
            <a:hlinkClick r:id="rId13" action="ppaction://hlinksldjump"/>
          </p:cNvPr>
          <p:cNvSpPr/>
          <p:nvPr userDrawn="1"/>
        </p:nvSpPr>
        <p:spPr>
          <a:xfrm>
            <a:off x="684029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67" name="Round Same Side Corner Rectangle 66">
            <a:hlinkClick r:id="rId14" action="ppaction://hlinksldjump"/>
          </p:cNvPr>
          <p:cNvSpPr/>
          <p:nvPr userDrawn="1"/>
        </p:nvSpPr>
        <p:spPr>
          <a:xfrm>
            <a:off x="723629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68" name="Round Same Side Corner Rectangle 67">
            <a:hlinkClick r:id="rId14" action="ppaction://hlinksldjump"/>
          </p:cNvPr>
          <p:cNvSpPr/>
          <p:nvPr userDrawn="1"/>
        </p:nvSpPr>
        <p:spPr>
          <a:xfrm>
            <a:off x="763229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69" name="Round Same Side Corner Rectangle 68">
            <a:hlinkClick r:id="rId14" action="ppaction://hlinksldjump"/>
          </p:cNvPr>
          <p:cNvSpPr/>
          <p:nvPr userDrawn="1"/>
        </p:nvSpPr>
        <p:spPr>
          <a:xfrm>
            <a:off x="802838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02/03/2014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02/03/2014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02/03/2014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3y26Ufuw7KJzbM&amp;tbnid=WDre5Vs_TOCQAM:&amp;ved=0CAUQjRw&amp;url=http://www.aliexpress.com/popular/playstation-3-connector.html&amp;ei=oSYSU7rBOKOd0QXavIGoAw&amp;bvm=bv.62286460,d.d2k&amp;psig=AFQjCNGidJYwJDHfsfVFQ2E0kmfndKYp9A&amp;ust=1393784831005162"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469721"/>
          </a:xfrm>
        </p:spPr>
        <p:txBody>
          <a:bodyPr/>
          <a:lstStyle/>
          <a:p>
            <a:r>
              <a:rPr lang="en-GB" dirty="0" smtClean="0"/>
              <a:t>Unit 15</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b="1" dirty="0" smtClean="0"/>
              <a:t>L/600/6610  </a:t>
            </a:r>
            <a:endParaRPr lang="en-GB" sz="3600" dirty="0"/>
          </a:p>
        </p:txBody>
      </p:sp>
      <p:sp>
        <p:nvSpPr>
          <p:cNvPr id="4" name="TextBox 3"/>
          <p:cNvSpPr txBox="1"/>
          <p:nvPr/>
        </p:nvSpPr>
        <p:spPr>
          <a:xfrm>
            <a:off x="715241" y="4077072"/>
            <a:ext cx="8177239" cy="1077218"/>
          </a:xfrm>
          <a:prstGeom prst="rect">
            <a:avLst/>
          </a:prstGeom>
          <a:noFill/>
        </p:spPr>
        <p:txBody>
          <a:bodyPr wrap="none" rtlCol="0">
            <a:spAutoFit/>
          </a:bodyPr>
          <a:lstStyle/>
          <a:p>
            <a:pPr algn="r"/>
            <a:r>
              <a:rPr lang="en-GB" sz="3200" b="1" dirty="0" smtClean="0"/>
              <a:t>LO4 </a:t>
            </a:r>
            <a:r>
              <a:rPr lang="en-GB" sz="3200" b="1" dirty="0"/>
              <a:t>- </a:t>
            </a:r>
            <a:r>
              <a:rPr lang="en-GB" sz="3200" dirty="0"/>
              <a:t>Be able to Connect and </a:t>
            </a:r>
            <a:r>
              <a:rPr lang="en-GB" sz="3200" dirty="0" smtClean="0"/>
              <a:t>Configure</a:t>
            </a:r>
            <a:br>
              <a:rPr lang="en-GB" sz="3200" dirty="0" smtClean="0"/>
            </a:br>
            <a:r>
              <a:rPr lang="en-GB" sz="3200" dirty="0" smtClean="0"/>
              <a:t>Platforms </a:t>
            </a:r>
            <a:r>
              <a:rPr lang="en-GB" sz="3200" dirty="0"/>
              <a:t>and Devices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756568"/>
            <a:ext cx="8784976" cy="6232475"/>
          </a:xfrm>
          <a:prstGeom prst="rect">
            <a:avLst/>
          </a:prstGeom>
          <a:noFill/>
        </p:spPr>
        <p:txBody>
          <a:bodyPr wrap="square" rtlCol="0">
            <a:spAutoFit/>
          </a:bodyPr>
          <a:lstStyle/>
          <a:p>
            <a:pPr marL="273050" indent="-273050">
              <a:buFont typeface="Arial" pitchFamily="34" charset="0"/>
              <a:buChar char="•"/>
            </a:pPr>
            <a:r>
              <a:rPr lang="en-GB" sz="2100" b="1" dirty="0" smtClean="0">
                <a:latin typeface="Calibri" pitchFamily="34" charset="0"/>
              </a:rPr>
              <a:t>Wide Area Networks </a:t>
            </a:r>
            <a:r>
              <a:rPr lang="en-GB" sz="2100" dirty="0" smtClean="0">
                <a:latin typeface="Calibri" pitchFamily="34" charset="0"/>
              </a:rPr>
              <a:t>(WANs) connect larger geographic areas, such as Florida, the United States, or the world. Dedicated transoceanic cabling or satellite uplinks may be used to connect this type of network. </a:t>
            </a:r>
          </a:p>
          <a:p>
            <a:pPr marL="273050" indent="-273050">
              <a:buFont typeface="Arial" pitchFamily="34" charset="0"/>
              <a:buChar char="•"/>
            </a:pPr>
            <a:r>
              <a:rPr lang="en-GB" sz="2100" dirty="0" smtClean="0">
                <a:latin typeface="Calibri" pitchFamily="34" charset="0"/>
              </a:rPr>
              <a:t>Using a WAN, schools in Florida can communicate with places like Tokyo in a matter of minutes, without paying enormous phone bills. These are usually dedicated or protected lines that separate the system from the Internet lines.</a:t>
            </a:r>
          </a:p>
          <a:p>
            <a:pPr marL="273050" indent="-273050">
              <a:buFont typeface="Arial" pitchFamily="34" charset="0"/>
              <a:buChar char="•"/>
            </a:pPr>
            <a:r>
              <a:rPr lang="en-GB" sz="2100" dirty="0" smtClean="0">
                <a:latin typeface="Calibri" pitchFamily="34" charset="0"/>
              </a:rPr>
              <a:t>A WAN is complicated. It uses multiplexers to connect local and metropolitan networks to global communications networks like the Internet. To users, however, a WAN will not appear to be much different than a LAN except for geographical location and speed of use.</a:t>
            </a:r>
          </a:p>
          <a:p>
            <a:pPr marL="273050" indent="-273050">
              <a:buFont typeface="Arial" pitchFamily="34" charset="0"/>
              <a:buChar char="•"/>
            </a:pPr>
            <a:r>
              <a:rPr lang="en-GB" sz="2100" dirty="0" smtClean="0">
                <a:latin typeface="Calibri" pitchFamily="34" charset="0"/>
              </a:rPr>
              <a:t>Examples of WAN game playing includes </a:t>
            </a:r>
            <a:r>
              <a:rPr lang="en-GB" sz="2100" dirty="0" err="1" smtClean="0">
                <a:latin typeface="Calibri" pitchFamily="34" charset="0"/>
              </a:rPr>
              <a:t>Starcraft</a:t>
            </a:r>
            <a:r>
              <a:rPr lang="en-GB" sz="2100" dirty="0" smtClean="0">
                <a:latin typeface="Calibri" pitchFamily="34" charset="0"/>
              </a:rPr>
              <a:t>, linked servers provide the space just for the game and traffic, dedicated lines just for gameplay, this reduces down the amount of exterior traffic that slows a line down.</a:t>
            </a:r>
          </a:p>
          <a:p>
            <a:r>
              <a:rPr lang="en-GB" sz="2100" b="1" dirty="0" smtClean="0">
                <a:latin typeface="Calibri" pitchFamily="34" charset="0"/>
              </a:rPr>
              <a:t>P4.3 </a:t>
            </a:r>
            <a:r>
              <a:rPr lang="en-GB" sz="2100" b="1" dirty="0">
                <a:latin typeface="Calibri" pitchFamily="34" charset="0"/>
              </a:rPr>
              <a:t>– Task </a:t>
            </a:r>
            <a:r>
              <a:rPr lang="en-GB" sz="2100" b="1" dirty="0" smtClean="0">
                <a:latin typeface="Calibri" pitchFamily="34" charset="0"/>
              </a:rPr>
              <a:t>3 </a:t>
            </a:r>
            <a:r>
              <a:rPr lang="en-GB" sz="2100" b="1" dirty="0">
                <a:latin typeface="Calibri" pitchFamily="34" charset="0"/>
              </a:rPr>
              <a:t>– </a:t>
            </a:r>
            <a:r>
              <a:rPr lang="en-GB" sz="2100" dirty="0">
                <a:latin typeface="Calibri" pitchFamily="34" charset="0"/>
              </a:rPr>
              <a:t>Using examples and terminology discuss and explain the technology around the </a:t>
            </a:r>
            <a:r>
              <a:rPr lang="en-GB" sz="2100" dirty="0" smtClean="0">
                <a:latin typeface="Calibri" pitchFamily="34" charset="0"/>
              </a:rPr>
              <a:t>LAN and WAN network connections and how it is used in the gaming world.</a:t>
            </a:r>
            <a:endParaRPr lang="en-GB" sz="2100" dirty="0">
              <a:latin typeface="Calibri" pitchFamily="34" charset="0"/>
            </a:endParaRPr>
          </a:p>
          <a:p>
            <a:pPr marL="273050" indent="-273050">
              <a:buFont typeface="Arial" pitchFamily="34" charset="0"/>
              <a:buChar char="•"/>
            </a:pPr>
            <a:endParaRPr lang="en-GB" sz="2100" dirty="0">
              <a:latin typeface="Calibri" pitchFamily="34" charset="0"/>
            </a:endParaRPr>
          </a:p>
          <a:p>
            <a:endParaRPr lang="en-GB" sz="2100" dirty="0" smtClean="0">
              <a:latin typeface="Calibri" pitchFamily="34" charset="0"/>
            </a:endParaRPr>
          </a:p>
        </p:txBody>
      </p:sp>
      <p:sp>
        <p:nvSpPr>
          <p:cNvPr id="4" name="Title 2"/>
          <p:cNvSpPr txBox="1">
            <a:spLocks/>
          </p:cNvSpPr>
          <p:nvPr/>
        </p:nvSpPr>
        <p:spPr>
          <a:xfrm>
            <a:off x="230832" y="116632"/>
            <a:ext cx="8733656" cy="576064"/>
          </a:xfrm>
          <a:prstGeom prst="rect">
            <a:avLst/>
          </a:prstGeom>
        </p:spPr>
        <p:txBody>
          <a:bodyPr>
            <a:normAutofit fontScale="82500" lnSpcReduction="10000"/>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P4.3 – Connection devices – Networks</a:t>
            </a:r>
            <a:endParaRPr lang="en-GB" dirty="0"/>
          </a:p>
        </p:txBody>
      </p:sp>
    </p:spTree>
    <p:extLst>
      <p:ext uri="{BB962C8B-B14F-4D97-AF65-F5344CB8AC3E}">
        <p14:creationId xmlns:p14="http://schemas.microsoft.com/office/powerpoint/2010/main" val="3011691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pPr marL="273050" indent="-273050">
              <a:spcAft>
                <a:spcPts val="600"/>
              </a:spcAft>
            </a:pPr>
            <a:r>
              <a:rPr lang="en-GB" sz="1500" b="1" dirty="0">
                <a:latin typeface="Calibri" pitchFamily="34" charset="0"/>
              </a:rPr>
              <a:t>Wi-Fi or Wireless</a:t>
            </a:r>
            <a:r>
              <a:rPr lang="en-GB" sz="1500" dirty="0">
                <a:latin typeface="Calibri" pitchFamily="34" charset="0"/>
              </a:rPr>
              <a:t> - The common name for wireless networking using the 802.11 protocols. With wireless networking, you don’t need cables to connect your computers. Instead, wireless networks use radio waves to send and receive network signals. As a result, a computer can connect to a wireless network at any location in your home or office. Wireless networks are especially useful for notebook computers. After all, the main benefit of a notebook computer is that you can carry it around with you wherever you go.</a:t>
            </a:r>
          </a:p>
          <a:p>
            <a:pPr marL="273050" indent="-273050">
              <a:spcBef>
                <a:spcPts val="0"/>
              </a:spcBef>
            </a:pPr>
            <a:r>
              <a:rPr lang="en-GB" sz="1500" dirty="0">
                <a:latin typeface="Calibri" pitchFamily="34" charset="0"/>
              </a:rPr>
              <a:t>A wireless network is often referred to as a </a:t>
            </a:r>
            <a:r>
              <a:rPr lang="en-GB" sz="1500" i="1" dirty="0">
                <a:latin typeface="Calibri" pitchFamily="34" charset="0"/>
              </a:rPr>
              <a:t>WLAN, </a:t>
            </a:r>
            <a:r>
              <a:rPr lang="en-GB" sz="1500" dirty="0">
                <a:latin typeface="Calibri" pitchFamily="34" charset="0"/>
              </a:rPr>
              <a:t>for wireless local area network. The term Wi-Fi is often used to describe wireless networks, although it technically refers to just one form of wireless networks: the 802.11b </a:t>
            </a:r>
            <a:r>
              <a:rPr lang="en-GB" sz="1500" dirty="0" smtClean="0">
                <a:latin typeface="Calibri" pitchFamily="34" charset="0"/>
              </a:rPr>
              <a:t>standard. A </a:t>
            </a:r>
            <a:r>
              <a:rPr lang="en-GB" sz="1500" dirty="0">
                <a:latin typeface="Calibri" pitchFamily="34" charset="0"/>
              </a:rPr>
              <a:t>wireless network has a name, known as a </a:t>
            </a:r>
            <a:r>
              <a:rPr lang="en-GB" sz="1500" i="1" dirty="0">
                <a:latin typeface="Calibri" pitchFamily="34" charset="0"/>
              </a:rPr>
              <a:t>SSID. SSID stands for service set identifier . </a:t>
            </a:r>
            <a:r>
              <a:rPr lang="en-GB" sz="1500" dirty="0">
                <a:latin typeface="Calibri" pitchFamily="34" charset="0"/>
              </a:rPr>
              <a:t>Each of the computers that belong to a single wireless network must have the same SSID.</a:t>
            </a:r>
          </a:p>
          <a:p>
            <a:pPr marL="273050" indent="-273050">
              <a:spcBef>
                <a:spcPts val="0"/>
              </a:spcBef>
            </a:pPr>
            <a:r>
              <a:rPr lang="en-GB" sz="1500" dirty="0">
                <a:latin typeface="Calibri" pitchFamily="34" charset="0"/>
              </a:rPr>
              <a:t>Wireless networks can transmit over any of several channels. In order for computers to talk to each other, they must be configured to transmit on the same </a:t>
            </a:r>
            <a:r>
              <a:rPr lang="en-GB" sz="1500" dirty="0" smtClean="0">
                <a:latin typeface="Calibri" pitchFamily="34" charset="0"/>
              </a:rPr>
              <a:t>channel. The </a:t>
            </a:r>
            <a:r>
              <a:rPr lang="en-GB" sz="1500" dirty="0">
                <a:latin typeface="Calibri" pitchFamily="34" charset="0"/>
              </a:rPr>
              <a:t>simplest type of wireless network consists of two or more computers with wireless network adapters. This type of network is called an </a:t>
            </a:r>
            <a:r>
              <a:rPr lang="en-GB" sz="1500" i="1" dirty="0">
                <a:latin typeface="Calibri" pitchFamily="34" charset="0"/>
              </a:rPr>
              <a:t>ad-hoc mode network.</a:t>
            </a:r>
          </a:p>
          <a:p>
            <a:pPr marL="273050" indent="-273050">
              <a:spcBef>
                <a:spcPts val="0"/>
              </a:spcBef>
            </a:pPr>
            <a:r>
              <a:rPr lang="en-GB" sz="1500" dirty="0">
                <a:latin typeface="Calibri" pitchFamily="34" charset="0"/>
              </a:rPr>
              <a:t>A more complex type of network is an </a:t>
            </a:r>
            <a:r>
              <a:rPr lang="en-GB" sz="1500" i="1" dirty="0">
                <a:latin typeface="Calibri" pitchFamily="34" charset="0"/>
              </a:rPr>
              <a:t>infrastructure mode network</a:t>
            </a:r>
            <a:r>
              <a:rPr lang="en-GB" sz="1500" dirty="0">
                <a:latin typeface="Calibri" pitchFamily="34" charset="0"/>
              </a:rPr>
              <a:t>. All this really means is that a group of wireless computers can be connected not only to each other, but also to an existing cabled network via a device called a </a:t>
            </a:r>
            <a:r>
              <a:rPr lang="en-GB" sz="1500" i="1" dirty="0">
                <a:latin typeface="Calibri" pitchFamily="34" charset="0"/>
              </a:rPr>
              <a:t>wireless access point, or WAP</a:t>
            </a:r>
            <a:r>
              <a:rPr lang="en-GB" sz="1500" i="1" dirty="0" smtClean="0">
                <a:latin typeface="Calibri" pitchFamily="34" charset="0"/>
              </a:rPr>
              <a:t>.</a:t>
            </a:r>
          </a:p>
          <a:p>
            <a:pPr marL="273050" indent="-273050">
              <a:spcBef>
                <a:spcPts val="0"/>
              </a:spcBef>
            </a:pPr>
            <a:r>
              <a:rPr lang="en-GB" sz="1500" dirty="0" smtClean="0">
                <a:latin typeface="Calibri" pitchFamily="34" charset="0"/>
              </a:rPr>
              <a:t>In terms of gaming </a:t>
            </a:r>
            <a:r>
              <a:rPr lang="en-GB" sz="1500" b="1" dirty="0" smtClean="0">
                <a:latin typeface="Calibri" pitchFamily="34" charset="0"/>
              </a:rPr>
              <a:t>Wireless</a:t>
            </a:r>
            <a:r>
              <a:rPr lang="en-GB" sz="1500" dirty="0" smtClean="0">
                <a:latin typeface="Calibri" pitchFamily="34" charset="0"/>
              </a:rPr>
              <a:t> has become more common as a platform for connecting machines and as a gaming link between machines. Wi-Fi play has been around since the Gameboy Advance in terms of Handhelds. PC’s have dominated this market for decades having the technology at hand. Now all handhelds and mobiles come with a Wi-Fi connection. Games like </a:t>
            </a:r>
            <a:r>
              <a:rPr lang="en-GB" sz="1500" dirty="0" err="1" smtClean="0">
                <a:latin typeface="Calibri" pitchFamily="34" charset="0"/>
              </a:rPr>
              <a:t>DrawIt</a:t>
            </a:r>
            <a:r>
              <a:rPr lang="en-GB" sz="1500" dirty="0" smtClean="0">
                <a:latin typeface="Calibri" pitchFamily="34" charset="0"/>
              </a:rPr>
              <a:t>, Links 4 Swords and </a:t>
            </a:r>
            <a:r>
              <a:rPr lang="en-GB" sz="1500" dirty="0" err="1" smtClean="0">
                <a:latin typeface="Calibri" pitchFamily="34" charset="0"/>
              </a:rPr>
              <a:t>Fifa</a:t>
            </a:r>
            <a:r>
              <a:rPr lang="en-GB" sz="1500" dirty="0" smtClean="0">
                <a:latin typeface="Calibri" pitchFamily="34" charset="0"/>
              </a:rPr>
              <a:t> used this method as a selling point with the machines capable of taking advantage of the increased Wi-Fi speed of homes.</a:t>
            </a:r>
          </a:p>
          <a:p>
            <a:pPr marL="273050" indent="-273050">
              <a:spcBef>
                <a:spcPts val="0"/>
              </a:spcBef>
            </a:pPr>
            <a:r>
              <a:rPr lang="en-GB" sz="1500" dirty="0" smtClean="0">
                <a:latin typeface="Calibri" pitchFamily="34" charset="0"/>
              </a:rPr>
              <a:t>For a ful</a:t>
            </a:r>
            <a:r>
              <a:rPr lang="en-GB" sz="1500" dirty="0">
                <a:latin typeface="Calibri" pitchFamily="34" charset="0"/>
              </a:rPr>
              <a:t>l</a:t>
            </a:r>
            <a:r>
              <a:rPr lang="en-GB" sz="1500" dirty="0" smtClean="0">
                <a:latin typeface="Calibri" pitchFamily="34" charset="0"/>
              </a:rPr>
              <a:t> console like Xbox or PS£ and 4, the Wi-Fi is just a means of connecting, slower than a direct Ethernet connection but useful for occasions.</a:t>
            </a:r>
            <a:endParaRPr lang="en-GB" sz="1500" dirty="0"/>
          </a:p>
        </p:txBody>
      </p:sp>
      <p:sp>
        <p:nvSpPr>
          <p:cNvPr id="17" name="Title 2"/>
          <p:cNvSpPr>
            <a:spLocks noGrp="1"/>
          </p:cNvSpPr>
          <p:nvPr>
            <p:ph type="title"/>
          </p:nvPr>
        </p:nvSpPr>
        <p:spPr>
          <a:xfrm>
            <a:off x="230832" y="116632"/>
            <a:ext cx="8733656" cy="576064"/>
          </a:xfrm>
        </p:spPr>
        <p:txBody>
          <a:bodyPr>
            <a:noAutofit/>
          </a:bodyPr>
          <a:lstStyle/>
          <a:p>
            <a:r>
              <a:rPr lang="en-GB" sz="2200" dirty="0" smtClean="0"/>
              <a:t>P4.4 </a:t>
            </a:r>
            <a:r>
              <a:rPr lang="en-GB" sz="2200" dirty="0"/>
              <a:t>– Connection devices – </a:t>
            </a:r>
            <a:r>
              <a:rPr lang="en-GB" sz="2200" dirty="0" smtClean="0"/>
              <a:t>Wireless and Wireless Devices</a:t>
            </a:r>
            <a:endParaRPr lang="en-GB" sz="2200" dirty="0"/>
          </a:p>
        </p:txBody>
      </p:sp>
    </p:spTree>
    <p:extLst>
      <p:ext uri="{BB962C8B-B14F-4D97-AF65-F5344CB8AC3E}">
        <p14:creationId xmlns:p14="http://schemas.microsoft.com/office/powerpoint/2010/main" val="35096726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r>
              <a:rPr lang="en-GB" sz="1600" b="1" dirty="0" smtClean="0"/>
              <a:t>Wireless </a:t>
            </a:r>
            <a:r>
              <a:rPr lang="en-GB" sz="1600" b="1" dirty="0"/>
              <a:t>devices to platforms</a:t>
            </a:r>
            <a:r>
              <a:rPr lang="en-GB" sz="1600" dirty="0"/>
              <a:t> e.g. joystick, controller, wheel </a:t>
            </a:r>
            <a:r>
              <a:rPr lang="en-GB" sz="1600" dirty="0" smtClean="0"/>
              <a:t>– First there were wireless mice and they never caught on, then wireless keyboard, chewed through the batteries, ran out before you saved and when the batteries were low the keystrokes were intermittent. But everything is wireless as long as there is a charge we would all prefer our devices to be wireless.</a:t>
            </a:r>
          </a:p>
          <a:p>
            <a:r>
              <a:rPr lang="en-GB" sz="1600" b="1" dirty="0" smtClean="0"/>
              <a:t>XBox360</a:t>
            </a:r>
            <a:r>
              <a:rPr lang="en-GB" sz="1600" dirty="0" smtClean="0"/>
              <a:t> – The first controllers were not but then we found the battery packs chargeable off USB, now we would not play it without the wireless joy pads. Kinect is trying the next option and making you the joystick and not needing wireless at all. There is also the headset and a device to make the whole internet wireless.</a:t>
            </a:r>
          </a:p>
          <a:p>
            <a:r>
              <a:rPr lang="en-GB" sz="1600" b="1" dirty="0" smtClean="0"/>
              <a:t>Mobiles</a:t>
            </a:r>
            <a:r>
              <a:rPr lang="en-GB" sz="1600" dirty="0" smtClean="0"/>
              <a:t> – born wireless and now connecting to Wi-Fi to do everything wireless. There is an App for that philosophy, being able to control devices wirelessly and through Bluetooth.</a:t>
            </a:r>
          </a:p>
          <a:p>
            <a:r>
              <a:rPr lang="en-GB" sz="1600" b="1" dirty="0" smtClean="0"/>
              <a:t>Wii</a:t>
            </a:r>
            <a:r>
              <a:rPr lang="en-GB" sz="1600" dirty="0" smtClean="0"/>
              <a:t> – the ultimate goal was for all controllers, wheels, sticks, wands, surfboards, Wii Fit boards etc. to be wireless, to make it safer and be more adaptable to the games.</a:t>
            </a:r>
          </a:p>
          <a:p>
            <a:r>
              <a:rPr lang="en-GB" sz="1600" b="1" dirty="0" smtClean="0"/>
              <a:t>Xbox One and PS4 </a:t>
            </a:r>
            <a:r>
              <a:rPr lang="en-GB" sz="1600" dirty="0" smtClean="0"/>
              <a:t>– they now come as standard to be wireless, wires are extra, wires are more expensive, wires get in the way.</a:t>
            </a:r>
          </a:p>
          <a:p>
            <a:r>
              <a:rPr lang="en-GB" sz="1600" dirty="0" smtClean="0"/>
              <a:t>Handhelds – with advances in battery technology they have been wireless for a while but now they have control wirelessly.</a:t>
            </a:r>
          </a:p>
          <a:p>
            <a:pPr marL="109728" indent="0">
              <a:buNone/>
            </a:pPr>
            <a:r>
              <a:rPr lang="en-GB" sz="1600" b="1" dirty="0" smtClean="0"/>
              <a:t>P4.4 </a:t>
            </a:r>
            <a:r>
              <a:rPr lang="en-GB" sz="1600" b="1" dirty="0"/>
              <a:t>– Task </a:t>
            </a:r>
            <a:r>
              <a:rPr lang="en-GB" sz="1600" b="1" dirty="0" smtClean="0"/>
              <a:t>4 </a:t>
            </a:r>
            <a:r>
              <a:rPr lang="en-GB" sz="1600" b="1" dirty="0"/>
              <a:t>– </a:t>
            </a:r>
            <a:r>
              <a:rPr lang="en-GB" sz="1600" dirty="0"/>
              <a:t>Using examples and terminology discuss and explain the technology around the </a:t>
            </a:r>
            <a:r>
              <a:rPr lang="en-GB" sz="1600" dirty="0" smtClean="0"/>
              <a:t>Wireless and Wireless Devices </a:t>
            </a:r>
            <a:r>
              <a:rPr lang="en-GB" sz="1600" dirty="0"/>
              <a:t>and how it is used in the gaming world.</a:t>
            </a:r>
          </a:p>
          <a:p>
            <a:endParaRPr lang="en-GB" sz="1600" dirty="0"/>
          </a:p>
        </p:txBody>
      </p:sp>
      <p:sp>
        <p:nvSpPr>
          <p:cNvPr id="17" name="Title 2"/>
          <p:cNvSpPr>
            <a:spLocks noGrp="1"/>
          </p:cNvSpPr>
          <p:nvPr>
            <p:ph type="title"/>
          </p:nvPr>
        </p:nvSpPr>
        <p:spPr>
          <a:xfrm>
            <a:off x="230832" y="116632"/>
            <a:ext cx="8733656" cy="576064"/>
          </a:xfrm>
        </p:spPr>
        <p:txBody>
          <a:bodyPr>
            <a:noAutofit/>
          </a:bodyPr>
          <a:lstStyle/>
          <a:p>
            <a:r>
              <a:rPr lang="en-GB" sz="2200" dirty="0" smtClean="0"/>
              <a:t>P4.4 </a:t>
            </a:r>
            <a:r>
              <a:rPr lang="en-GB" sz="2200" dirty="0"/>
              <a:t>– Connection devices – </a:t>
            </a:r>
            <a:r>
              <a:rPr lang="en-GB" sz="2200" dirty="0" smtClean="0"/>
              <a:t>Wireless and Wireless Devices</a:t>
            </a:r>
            <a:endParaRPr lang="en-GB" sz="2200" dirty="0"/>
          </a:p>
        </p:txBody>
      </p:sp>
    </p:spTree>
    <p:extLst>
      <p:ext uri="{BB962C8B-B14F-4D97-AF65-F5344CB8AC3E}">
        <p14:creationId xmlns:p14="http://schemas.microsoft.com/office/powerpoint/2010/main" val="4175876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984776" cy="5688632"/>
          </a:xfrm>
        </p:spPr>
        <p:txBody>
          <a:bodyPr>
            <a:noAutofit/>
          </a:bodyPr>
          <a:lstStyle/>
          <a:p>
            <a:pPr marL="246063" indent="-246063"/>
            <a:r>
              <a:rPr lang="en-GB" sz="1600" dirty="0" smtClean="0"/>
              <a:t>Despite the wish for everything to be wireless, there are far more devices out there that make games more interesting, add-ons that make games special and controllers that rarely are considered in the mix like mice and keyboards.</a:t>
            </a:r>
          </a:p>
          <a:p>
            <a:pPr marL="246063" indent="-246063"/>
            <a:r>
              <a:rPr lang="en-GB" sz="1600" b="1" dirty="0" smtClean="0"/>
              <a:t>Mice and keyboards</a:t>
            </a:r>
            <a:r>
              <a:rPr lang="en-GB" sz="1600" dirty="0" smtClean="0"/>
              <a:t> – On a console these are novel, mostly pointless and haphazard but on a PC and Apple, Amiga, Atari, BBC micro and generation 3 of the consoles these were vital. For PC’s games like </a:t>
            </a:r>
            <a:r>
              <a:rPr lang="en-GB" sz="1600" dirty="0" err="1" smtClean="0"/>
              <a:t>Starcraft</a:t>
            </a:r>
            <a:r>
              <a:rPr lang="en-GB" sz="1600" dirty="0" smtClean="0"/>
              <a:t> and WOW would not be the same without mouse control and keyboards, users even adapt what they have to make them faster, argue over click speeds and key-press charts.</a:t>
            </a:r>
          </a:p>
          <a:p>
            <a:pPr marL="246063" indent="-246063"/>
            <a:r>
              <a:rPr lang="en-GB" sz="1600" b="1" dirty="0" smtClean="0"/>
              <a:t>Joy Pads </a:t>
            </a:r>
            <a:r>
              <a:rPr lang="en-GB" sz="1600" dirty="0" smtClean="0"/>
              <a:t>– The evolution of the Joy Pad has been slow, for a period of ten years it was two buttons and an Up Down Controller. Then for 8 years it was 3 buttons (Master Systems and </a:t>
            </a:r>
            <a:r>
              <a:rPr lang="en-GB" sz="1600" dirty="0" err="1" smtClean="0"/>
              <a:t>Megadrive</a:t>
            </a:r>
            <a:r>
              <a:rPr lang="en-GB" sz="1600" dirty="0" smtClean="0"/>
              <a:t>) or 4 (NES and SNES) plus two top buttons. Then it evolved to a three hand controller (N64) before settling back to what it is now. Touch pad never caught on, too many buttons was limiting, the thumb control was replaced back with an Up Down. It is currently ideal with the shape of the hand.</a:t>
            </a:r>
          </a:p>
          <a:p>
            <a:pPr marL="246063" indent="-246063"/>
            <a:r>
              <a:rPr lang="en-GB" sz="1600" b="1" dirty="0" smtClean="0"/>
              <a:t>Paddles</a:t>
            </a:r>
            <a:r>
              <a:rPr lang="en-GB" sz="1600" dirty="0" smtClean="0"/>
              <a:t> – these were the fashionable for 6 years back in the late 70’s when games could only go on two directions. Like flippers on a pinball machine the user controlled the direction of the object, not the character so much by the position of the hit.</a:t>
            </a:r>
          </a:p>
        </p:txBody>
      </p:sp>
      <p:sp>
        <p:nvSpPr>
          <p:cNvPr id="17" name="Title 2"/>
          <p:cNvSpPr>
            <a:spLocks noGrp="1"/>
          </p:cNvSpPr>
          <p:nvPr>
            <p:ph type="title"/>
          </p:nvPr>
        </p:nvSpPr>
        <p:spPr>
          <a:xfrm>
            <a:off x="230832" y="116632"/>
            <a:ext cx="8733656" cy="504056"/>
          </a:xfrm>
        </p:spPr>
        <p:txBody>
          <a:bodyPr>
            <a:noAutofit/>
          </a:bodyPr>
          <a:lstStyle/>
          <a:p>
            <a:r>
              <a:rPr lang="en-GB" sz="2400" dirty="0" smtClean="0"/>
              <a:t>P4.5 </a:t>
            </a:r>
            <a:r>
              <a:rPr lang="en-GB" sz="2400" dirty="0"/>
              <a:t>– Connection devices – </a:t>
            </a:r>
            <a:r>
              <a:rPr lang="en-GB" sz="2400" dirty="0" smtClean="0"/>
              <a:t>Wired Controllers</a:t>
            </a:r>
            <a:endParaRPr lang="en-GB" sz="2400" dirty="0"/>
          </a:p>
        </p:txBody>
      </p:sp>
      <p:pic>
        <p:nvPicPr>
          <p:cNvPr id="4098" name="Picture 2" descr="http://upload.wikimedia.org/wikipedia/commons/8/83/Atari_jaguar_controll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08304" y="764704"/>
            <a:ext cx="1656184" cy="13117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http://upload.wikimedia.org/wikipedia/commons/8/83/NES-controll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2348880"/>
            <a:ext cx="1584176" cy="11521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2" name="Picture 6" descr="http://wiki.xbmc.org/images/3/36/XBox360WirelessControll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3717032"/>
            <a:ext cx="1656184" cy="11756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4" name="Picture 8" descr="http://www.atariage.com/2600/controllers/con_AtariPaddle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5157192"/>
            <a:ext cx="1656184" cy="13249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397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7128792" cy="5688632"/>
          </a:xfrm>
        </p:spPr>
        <p:txBody>
          <a:bodyPr>
            <a:noAutofit/>
          </a:bodyPr>
          <a:lstStyle/>
          <a:p>
            <a:pPr marL="246063" indent="-246063"/>
            <a:r>
              <a:rPr lang="en-GB" sz="1500" b="1" dirty="0" smtClean="0"/>
              <a:t>Extras</a:t>
            </a:r>
            <a:r>
              <a:rPr lang="en-GB" sz="1500" dirty="0" smtClean="0"/>
              <a:t> – We all know of the add-ons, guitars for guitar games, surf boards, Wii Boards, Wheels for driving games, there has been a huge range of novelty devices added to enhance gameplay. They are still the same controller, up, down, left and right, or button pressing on a guitar so the technology is little different. The Wii was king of this with tennis rackets, golf clubs, microphones, swords etc</a:t>
            </a:r>
            <a:r>
              <a:rPr lang="en-GB" sz="1500" dirty="0"/>
              <a:t>.</a:t>
            </a:r>
            <a:r>
              <a:rPr lang="en-GB" sz="1500" dirty="0" smtClean="0"/>
              <a:t> anything the controller could go into. They were the USP of a lot of games going back to the days of Duck Shoot. They work with motion control, sensors that measure the direction of the tilt within the pad. </a:t>
            </a:r>
          </a:p>
          <a:p>
            <a:pPr marL="246063" indent="-246063"/>
            <a:r>
              <a:rPr lang="en-GB" sz="1500" b="1" dirty="0" smtClean="0"/>
              <a:t>Kinect</a:t>
            </a:r>
            <a:r>
              <a:rPr lang="en-GB" sz="1500" dirty="0" smtClean="0"/>
              <a:t> – The next phase, improved with version 2 but still a novelty. The Human Interaction, working with dual cameras for 3D motion control, still requiring configuring and still not entirely accurate but a leap all the same. The camera control comes with a microphone allowing the user voice activation. This was tried before with PS Move and PS Go but the technology is getting better with each generation.</a:t>
            </a:r>
          </a:p>
          <a:p>
            <a:pPr marL="246063" indent="-246063"/>
            <a:r>
              <a:rPr lang="en-GB" sz="1500" b="1" dirty="0" err="1" smtClean="0"/>
              <a:t>Occulus</a:t>
            </a:r>
            <a:r>
              <a:rPr lang="en-GB" sz="1500" b="1" dirty="0" smtClean="0"/>
              <a:t> Rift </a:t>
            </a:r>
            <a:r>
              <a:rPr lang="en-GB" sz="1500" dirty="0" smtClean="0"/>
              <a:t>– Hoping to be the next generation controller, VR with movement controls allowing the user a more direct input to the game. Still in the early stages and hoping to expand to new VR markets.</a:t>
            </a:r>
          </a:p>
          <a:p>
            <a:pPr marL="0" indent="0">
              <a:buNone/>
            </a:pPr>
            <a:r>
              <a:rPr lang="en-GB" sz="1500" b="1" dirty="0" smtClean="0"/>
              <a:t>P4.5 </a:t>
            </a:r>
            <a:r>
              <a:rPr lang="en-GB" sz="1500" b="1" dirty="0"/>
              <a:t>– Task </a:t>
            </a:r>
            <a:r>
              <a:rPr lang="en-GB" sz="1500" b="1" dirty="0" smtClean="0"/>
              <a:t>5 </a:t>
            </a:r>
            <a:r>
              <a:rPr lang="en-GB" sz="1500" b="1" dirty="0"/>
              <a:t>– </a:t>
            </a:r>
            <a:r>
              <a:rPr lang="en-GB" sz="1500" dirty="0"/>
              <a:t>Using examples and terminology discuss and explain the technology around the </a:t>
            </a:r>
            <a:r>
              <a:rPr lang="en-GB" sz="1500" dirty="0" smtClean="0"/>
              <a:t>d controllers and </a:t>
            </a:r>
            <a:r>
              <a:rPr lang="en-GB" sz="1500" dirty="0"/>
              <a:t>how </a:t>
            </a:r>
            <a:r>
              <a:rPr lang="en-GB" sz="1500" dirty="0" smtClean="0"/>
              <a:t>they are </a:t>
            </a:r>
            <a:r>
              <a:rPr lang="en-GB" sz="1500" dirty="0"/>
              <a:t>used in the </a:t>
            </a:r>
            <a:r>
              <a:rPr lang="en-GB" sz="1500" dirty="0" smtClean="0"/>
              <a:t/>
            </a:r>
            <a:br>
              <a:rPr lang="en-GB" sz="1500" dirty="0" smtClean="0"/>
            </a:br>
            <a:r>
              <a:rPr lang="en-GB" sz="1500" dirty="0" smtClean="0"/>
              <a:t>gaming </a:t>
            </a:r>
            <a:r>
              <a:rPr lang="en-GB" sz="1500" dirty="0"/>
              <a:t>world</a:t>
            </a:r>
            <a:r>
              <a:rPr lang="en-GB" sz="1500" dirty="0" smtClean="0"/>
              <a:t>.</a:t>
            </a:r>
            <a:endParaRPr lang="en-GB" sz="1500" dirty="0"/>
          </a:p>
        </p:txBody>
      </p:sp>
      <p:sp>
        <p:nvSpPr>
          <p:cNvPr id="17" name="Title 2"/>
          <p:cNvSpPr>
            <a:spLocks noGrp="1"/>
          </p:cNvSpPr>
          <p:nvPr>
            <p:ph type="title"/>
          </p:nvPr>
        </p:nvSpPr>
        <p:spPr>
          <a:xfrm>
            <a:off x="230832" y="116632"/>
            <a:ext cx="8733656" cy="504056"/>
          </a:xfrm>
        </p:spPr>
        <p:txBody>
          <a:bodyPr>
            <a:noAutofit/>
          </a:bodyPr>
          <a:lstStyle/>
          <a:p>
            <a:r>
              <a:rPr lang="en-GB" sz="2400" dirty="0" smtClean="0"/>
              <a:t>P4.5 </a:t>
            </a:r>
            <a:r>
              <a:rPr lang="en-GB" sz="2400" dirty="0"/>
              <a:t>– Connection devices – Wired Controllers</a:t>
            </a:r>
          </a:p>
        </p:txBody>
      </p:sp>
      <p:pic>
        <p:nvPicPr>
          <p:cNvPr id="5122" name="Picture 2" descr="http://images.amazon.com/images/G/01/videogames/detail-page/WiiRemot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9" y="620688"/>
            <a:ext cx="1411356" cy="17281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4" name="Picture 4" descr="http://openforge.files.wordpress.com/2007/01/wii-sports-new.jpg?w=4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9" y="2549618"/>
            <a:ext cx="1515269" cy="12394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6" name="Picture 6" descr="http://upload.wikimedia.org/wikipedia/commons/6/67/Xbox-360-Kinect-Standalo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4215635"/>
            <a:ext cx="1683604" cy="5815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8" name="Picture 8" descr="http://www.extremetech.com/wp-content/uploads/2013/04/oculus-rift-teamfortress-omni-treadmill-640x35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190041"/>
            <a:ext cx="1898735" cy="10472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2137789706"/>
              </p:ext>
            </p:extLst>
          </p:nvPr>
        </p:nvGraphicFramePr>
        <p:xfrm>
          <a:off x="179512" y="5938480"/>
          <a:ext cx="6768752" cy="370840"/>
        </p:xfrm>
        <a:graphic>
          <a:graphicData uri="http://schemas.openxmlformats.org/drawingml/2006/table">
            <a:tbl>
              <a:tblPr firstRow="1" bandRow="1">
                <a:tableStyleId>{5C22544A-7EE6-4342-B048-85BDC9FD1C3A}</a:tableStyleId>
              </a:tblPr>
              <a:tblGrid>
                <a:gridCol w="2088232"/>
                <a:gridCol w="2376264"/>
                <a:gridCol w="792088"/>
                <a:gridCol w="1512168"/>
              </a:tblGrid>
              <a:tr h="370840">
                <a:tc>
                  <a:txBody>
                    <a:bodyPr/>
                    <a:lstStyle/>
                    <a:p>
                      <a:pPr algn="ctr"/>
                      <a:r>
                        <a:rPr lang="en-GB" sz="1400" dirty="0" smtClean="0"/>
                        <a:t>Mice and Keyboards</a:t>
                      </a:r>
                      <a:endParaRPr lang="en-GB" sz="1400" dirty="0"/>
                    </a:p>
                  </a:txBody>
                  <a:tcPr/>
                </a:tc>
                <a:tc>
                  <a:txBody>
                    <a:bodyPr/>
                    <a:lstStyle/>
                    <a:p>
                      <a:pPr algn="ctr"/>
                      <a:r>
                        <a:rPr lang="en-GB" sz="1400" dirty="0" smtClean="0"/>
                        <a:t>Joysticks and Paddles</a:t>
                      </a:r>
                      <a:endParaRPr lang="en-GB" sz="1400" dirty="0"/>
                    </a:p>
                  </a:txBody>
                  <a:tcPr/>
                </a:tc>
                <a:tc>
                  <a:txBody>
                    <a:bodyPr/>
                    <a:lstStyle/>
                    <a:p>
                      <a:pPr algn="ctr"/>
                      <a:r>
                        <a:rPr lang="en-GB" sz="1400" dirty="0" smtClean="0"/>
                        <a:t>Extras</a:t>
                      </a:r>
                      <a:endParaRPr lang="en-GB" sz="1400" dirty="0"/>
                    </a:p>
                  </a:txBody>
                  <a:tcPr/>
                </a:tc>
                <a:tc>
                  <a:txBody>
                    <a:bodyPr/>
                    <a:lstStyle/>
                    <a:p>
                      <a:pPr algn="ctr"/>
                      <a:r>
                        <a:rPr lang="en-GB" sz="1400" dirty="0" smtClean="0"/>
                        <a:t>Kinect and Rift</a:t>
                      </a:r>
                      <a:endParaRPr lang="en-GB" sz="1400" dirty="0"/>
                    </a:p>
                  </a:txBody>
                  <a:tcPr/>
                </a:tc>
              </a:tr>
            </a:tbl>
          </a:graphicData>
        </a:graphic>
      </p:graphicFrame>
    </p:spTree>
    <p:extLst>
      <p:ext uri="{BB962C8B-B14F-4D97-AF65-F5344CB8AC3E}">
        <p14:creationId xmlns:p14="http://schemas.microsoft.com/office/powerpoint/2010/main" val="26560889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544617"/>
          </a:xfrm>
        </p:spPr>
        <p:txBody>
          <a:bodyPr>
            <a:noAutofit/>
          </a:bodyPr>
          <a:lstStyle/>
          <a:p>
            <a:pPr marL="255588" indent="-255588"/>
            <a:r>
              <a:rPr lang="en-GB" sz="1500" b="1" dirty="0" smtClean="0"/>
              <a:t>Graphics </a:t>
            </a:r>
            <a:r>
              <a:rPr lang="en-GB" sz="1500" b="1" dirty="0"/>
              <a:t>card</a:t>
            </a:r>
            <a:r>
              <a:rPr lang="en-GB" sz="1500" dirty="0"/>
              <a:t> </a:t>
            </a:r>
            <a:r>
              <a:rPr lang="en-GB" sz="1500" dirty="0" smtClean="0"/>
              <a:t>- </a:t>
            </a:r>
            <a:r>
              <a:rPr lang="en-GB" sz="1500" dirty="0"/>
              <a:t>Graphics cards handle all of the visual data within a computer, interpret it and display it via a </a:t>
            </a:r>
            <a:r>
              <a:rPr lang="en-GB" sz="1500" dirty="0" smtClean="0"/>
              <a:t>VDU. With a PC Game in particular, the better the graphics card, the better and faster the game will play. Xbox and PS both have a very good Graphics Processor built in, the </a:t>
            </a:r>
            <a:r>
              <a:rPr lang="en-GB" sz="1500" dirty="0" err="1" smtClean="0"/>
              <a:t>equivilent</a:t>
            </a:r>
            <a:r>
              <a:rPr lang="en-GB" sz="1500" dirty="0" smtClean="0"/>
              <a:t> of a £150 PC card.</a:t>
            </a:r>
          </a:p>
          <a:p>
            <a:pPr marL="255588" indent="-255588"/>
            <a:r>
              <a:rPr lang="en-GB" sz="1500" dirty="0" smtClean="0"/>
              <a:t>Components </a:t>
            </a:r>
            <a:r>
              <a:rPr lang="en-GB" sz="1500" dirty="0"/>
              <a:t>on a Graphics card include:</a:t>
            </a:r>
          </a:p>
          <a:p>
            <a:pPr lvl="1"/>
            <a:r>
              <a:rPr lang="en-GB" sz="1500" dirty="0"/>
              <a:t>GPU – Graphical Processing Unit is a dedicated microprocessor making calculations in order to display both 2D and 3D graphics. </a:t>
            </a:r>
          </a:p>
          <a:p>
            <a:pPr lvl="1"/>
            <a:r>
              <a:rPr lang="en-GB" sz="1500" dirty="0"/>
              <a:t>Motherboard interface – This is the method of connection and transfer of information between the motherboard.  These include PCI, AGP and PCI express.</a:t>
            </a:r>
          </a:p>
          <a:p>
            <a:pPr lvl="1"/>
            <a:r>
              <a:rPr lang="en-GB" sz="1500" dirty="0"/>
              <a:t>Video BIOS - </a:t>
            </a:r>
            <a:r>
              <a:rPr lang="en-US" sz="1500" dirty="0"/>
              <a:t>basic program that governs the video card's operations and provides the instructions that allow the computer and software to interface with the card.</a:t>
            </a:r>
            <a:endParaRPr lang="en-GB" sz="1500" dirty="0"/>
          </a:p>
          <a:p>
            <a:pPr lvl="1"/>
            <a:r>
              <a:rPr lang="en-GB" sz="1500" dirty="0"/>
              <a:t>Video memory – if the card is integrated onto the mother board it may use the computers RAM, otherwise it will have a dedicated amount of memory for use </a:t>
            </a:r>
            <a:r>
              <a:rPr lang="en-US" sz="1500" dirty="0"/>
              <a:t>for storing other data as well as the screen image such as object co-ordinates.</a:t>
            </a:r>
            <a:endParaRPr lang="en-GB" sz="1500" dirty="0"/>
          </a:p>
          <a:p>
            <a:pPr lvl="1"/>
            <a:r>
              <a:rPr lang="en-GB" sz="1500" dirty="0"/>
              <a:t>Random Access Memory Digital-to-Analogue Converter – This coverts the </a:t>
            </a:r>
            <a:r>
              <a:rPr lang="en-US" sz="1500" dirty="0"/>
              <a:t>digital signals produced by the computer processor into an analog signal which can be understood by the computer display</a:t>
            </a:r>
            <a:endParaRPr lang="en-GB" sz="1500" dirty="0"/>
          </a:p>
          <a:p>
            <a:pPr lvl="1"/>
            <a:r>
              <a:rPr lang="en-GB" sz="1500" dirty="0"/>
              <a:t>Output connectors – this is how the graphics card connectors to the VDU.  This can include DVI, HDMI and component.</a:t>
            </a:r>
          </a:p>
          <a:p>
            <a:pPr lvl="1"/>
            <a:r>
              <a:rPr lang="en-GB" sz="1500" dirty="0"/>
              <a:t>Cooling device – </a:t>
            </a:r>
            <a:r>
              <a:rPr lang="en-US" sz="1500" dirty="0"/>
              <a:t>Video cards may use a lot of electricity, which is converted into heat. If the heat isn't dissipated, the video card could overheat and be damaged. Cooling devices are incorporated to transfer the heat elsewhere.  Three common methods are h</a:t>
            </a:r>
            <a:r>
              <a:rPr lang="en-GB" sz="1500" dirty="0"/>
              <a:t>eat sink, fan or water block</a:t>
            </a:r>
            <a:r>
              <a:rPr lang="en-GB" sz="1500" dirty="0" smtClean="0"/>
              <a:t>.</a:t>
            </a:r>
            <a:endParaRPr lang="en-GB" sz="1500" dirty="0"/>
          </a:p>
        </p:txBody>
      </p:sp>
      <p:sp>
        <p:nvSpPr>
          <p:cNvPr id="3" name="Title 2"/>
          <p:cNvSpPr>
            <a:spLocks noGrp="1"/>
          </p:cNvSpPr>
          <p:nvPr>
            <p:ph type="title"/>
          </p:nvPr>
        </p:nvSpPr>
        <p:spPr>
          <a:xfrm>
            <a:off x="230832" y="116632"/>
            <a:ext cx="8733656" cy="576064"/>
          </a:xfrm>
        </p:spPr>
        <p:txBody>
          <a:bodyPr>
            <a:normAutofit/>
          </a:bodyPr>
          <a:lstStyle/>
          <a:p>
            <a:r>
              <a:rPr lang="en-GB" sz="2400" dirty="0" smtClean="0"/>
              <a:t>P4.6 </a:t>
            </a:r>
            <a:r>
              <a:rPr lang="en-GB" sz="2400" dirty="0"/>
              <a:t>– </a:t>
            </a:r>
            <a:r>
              <a:rPr lang="en-GB" sz="2400" dirty="0" smtClean="0"/>
              <a:t>Hardware Requirements – Graphics cards</a:t>
            </a:r>
            <a:endParaRPr lang="en-GB" sz="2400" dirty="0"/>
          </a:p>
        </p:txBody>
      </p:sp>
    </p:spTree>
    <p:extLst>
      <p:ext uri="{BB962C8B-B14F-4D97-AF65-F5344CB8AC3E}">
        <p14:creationId xmlns:p14="http://schemas.microsoft.com/office/powerpoint/2010/main" val="2271310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6696744" cy="5544617"/>
          </a:xfrm>
        </p:spPr>
        <p:txBody>
          <a:bodyPr>
            <a:noAutofit/>
          </a:bodyPr>
          <a:lstStyle/>
          <a:p>
            <a:pPr marL="182563" indent="-169863"/>
            <a:r>
              <a:rPr lang="en-GB" sz="1500" dirty="0" smtClean="0"/>
              <a:t>Intensive Game manipulation </a:t>
            </a:r>
            <a:r>
              <a:rPr lang="en-GB" sz="1500" dirty="0"/>
              <a:t>often rely on a powerful graphics processing unit (GPU), which accelerates the process of </a:t>
            </a:r>
            <a:r>
              <a:rPr lang="en-GB" sz="1500" dirty="0" smtClean="0"/>
              <a:t>rendering complex objects </a:t>
            </a:r>
            <a:r>
              <a:rPr lang="en-GB" sz="1500" dirty="0"/>
              <a:t>in real time. GPU’s may be an integrated part of the computer's motherboard, the most common solution in laptops, or come packaged with a discrete graphics card with a supply of dedicated Video RAM, connected to the motherboard through either an AGP or PCI-Express port. It is also possible to use multiple GPUs in a single computer, using technologies such as NVidia's Scalable Link Interface and ATI's </a:t>
            </a:r>
            <a:r>
              <a:rPr lang="en-GB" sz="1500" dirty="0" err="1"/>
              <a:t>CrossFire</a:t>
            </a:r>
            <a:r>
              <a:rPr lang="en-GB" sz="1500" dirty="0"/>
              <a:t> but all this takes money, time and effort and not all </a:t>
            </a:r>
            <a:r>
              <a:rPr lang="en-GB" sz="1500" dirty="0" smtClean="0"/>
              <a:t>rendering engines </a:t>
            </a:r>
            <a:r>
              <a:rPr lang="en-GB" sz="1500" dirty="0"/>
              <a:t>will take advantage of these, depending on the way </a:t>
            </a:r>
            <a:r>
              <a:rPr lang="en-GB" sz="1500" dirty="0" smtClean="0"/>
              <a:t>the operating system </a:t>
            </a:r>
            <a:r>
              <a:rPr lang="en-GB" sz="1500" dirty="0"/>
              <a:t>is programmed.</a:t>
            </a:r>
          </a:p>
          <a:p>
            <a:pPr marL="182563" indent="-169863"/>
            <a:r>
              <a:rPr lang="en-GB" sz="1500" dirty="0" smtClean="0"/>
              <a:t>Higher end graphics programs like 3D Studio Max, </a:t>
            </a:r>
            <a:r>
              <a:rPr lang="en-GB" sz="1500" dirty="0" err="1" smtClean="0"/>
              <a:t>ZBrush</a:t>
            </a:r>
            <a:r>
              <a:rPr lang="en-GB" sz="1500" dirty="0" smtClean="0"/>
              <a:t> and Maya will take fuller advantage of whatever the machine has going for it, especially the graphics cards. To create a 3D version of a character requires processing, especially if the image needs rotating within an environment.</a:t>
            </a:r>
          </a:p>
          <a:p>
            <a:pPr marL="182563" indent="-169863"/>
            <a:r>
              <a:rPr lang="en-GB" sz="1500" dirty="0" smtClean="0"/>
              <a:t>With the new 3D version of Photoshop this is also the case, the image needs to handle an object in a 3D world, calculate the location, the perspective, the shadowing and lighting, to do this through the CPU is slower than to process this through a dedicated image handling system like a graphics card.</a:t>
            </a:r>
            <a:endParaRPr lang="en-GB" sz="1500" dirty="0"/>
          </a:p>
        </p:txBody>
      </p:sp>
      <p:sp>
        <p:nvSpPr>
          <p:cNvPr id="3" name="Title 2"/>
          <p:cNvSpPr>
            <a:spLocks noGrp="1"/>
          </p:cNvSpPr>
          <p:nvPr>
            <p:ph type="title"/>
          </p:nvPr>
        </p:nvSpPr>
        <p:spPr>
          <a:xfrm>
            <a:off x="230832" y="116632"/>
            <a:ext cx="8733656" cy="576064"/>
          </a:xfrm>
        </p:spPr>
        <p:txBody>
          <a:bodyPr>
            <a:normAutofit/>
          </a:bodyPr>
          <a:lstStyle/>
          <a:p>
            <a:r>
              <a:rPr lang="en-GB" sz="2400" dirty="0"/>
              <a:t>P4.6 – Hardware Requirements – Graphics cards</a:t>
            </a:r>
          </a:p>
        </p:txBody>
      </p:sp>
      <p:pic>
        <p:nvPicPr>
          <p:cNvPr id="5122" name="Picture 2" descr="C:\Users\srafferty\Documents\School\School\Year 13\IT - Unit 18 - Computer Games Technology\Maya Examples\AlexSandri_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9646" y="1052736"/>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rafferty\Documents\School\School\Year 13\IT - Unit 18 - Computer Games Technology\Maya Examples\Alias_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9645" y="2780928"/>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rafferty\Documents\School\School\Year 13\IT - Unit 18 - Computer Games Technology\Maya Examples\Alias_06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8578" y="4437112"/>
            <a:ext cx="2007824" cy="1505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531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6093296"/>
          </a:xfrm>
        </p:spPr>
        <p:txBody>
          <a:bodyPr>
            <a:noAutofit/>
          </a:bodyPr>
          <a:lstStyle/>
          <a:p>
            <a:pPr marL="0" indent="0">
              <a:buNone/>
            </a:pPr>
            <a:r>
              <a:rPr lang="en-GB" sz="1700" b="1" dirty="0" smtClean="0"/>
              <a:t>NIC Cards</a:t>
            </a:r>
            <a:r>
              <a:rPr lang="en-GB" sz="1700" dirty="0" smtClean="0"/>
              <a:t> - Every PC and Apple computer </a:t>
            </a:r>
            <a:r>
              <a:rPr lang="en-GB" sz="1700" dirty="0"/>
              <a:t>on a network, both </a:t>
            </a:r>
            <a:r>
              <a:rPr lang="en-GB" sz="1700" dirty="0" smtClean="0"/>
              <a:t>base machines </a:t>
            </a:r>
            <a:r>
              <a:rPr lang="en-GB" sz="1700" dirty="0"/>
              <a:t>and servers, requires a network interface card (or NIC) in order to access the </a:t>
            </a:r>
            <a:r>
              <a:rPr lang="en-GB" sz="1700" dirty="0" smtClean="0"/>
              <a:t>network and without a network all PC games are stand alone. </a:t>
            </a:r>
            <a:r>
              <a:rPr lang="en-GB" sz="1700" dirty="0"/>
              <a:t>A NIC is usually a separate adapter card that slides into one of the </a:t>
            </a:r>
            <a:r>
              <a:rPr lang="en-GB" sz="1700" dirty="0" smtClean="0"/>
              <a:t>computers </a:t>
            </a:r>
            <a:r>
              <a:rPr lang="en-GB" sz="1700" dirty="0"/>
              <a:t>motherboard expansion slots. However, most newer computers have the NIC built into the motherboard, so a separate card isn’t needed</a:t>
            </a:r>
            <a:r>
              <a:rPr lang="en-GB" sz="1700" dirty="0" smtClean="0"/>
              <a:t>. And again, the faster the Card, the faster the game connection will be.</a:t>
            </a:r>
            <a:endParaRPr lang="en-GB" sz="1700" dirty="0"/>
          </a:p>
          <a:p>
            <a:r>
              <a:rPr lang="en-GB" sz="1700" dirty="0"/>
              <a:t>For client computers, you can usually get away with using the inexpensive built-in NIC because client computers are used only to connect one user to the network. However, the NIC in a server computer connects many network users to the server. </a:t>
            </a:r>
          </a:p>
          <a:p>
            <a:r>
              <a:rPr lang="en-GB" sz="1700" dirty="0"/>
              <a:t>The network interface cards that you use must have a connector that matches the type of cable that you use. If you plan on wiring your network with </a:t>
            </a:r>
            <a:r>
              <a:rPr lang="en-GB" sz="1700" dirty="0" err="1"/>
              <a:t>thinnet</a:t>
            </a:r>
            <a:r>
              <a:rPr lang="en-GB" sz="1700" dirty="0"/>
              <a:t> cable, make sure that the network cards have a BNC connector. For twisted pair wiring, make sure that the cards have an RJ-45 connector.</a:t>
            </a:r>
          </a:p>
          <a:p>
            <a:r>
              <a:rPr lang="en-GB" sz="1700" dirty="0"/>
              <a:t>A NIC is a Physical layer and Data Link layer device. Because a NIC establishes a network node, it must have a physical network address, also known as a MAC address. The MAC address is burned into the NIC at the factory, so you can’t change it. Every NIC ever manufactured has a unique MAC address.</a:t>
            </a:r>
          </a:p>
        </p:txBody>
      </p:sp>
      <p:sp>
        <p:nvSpPr>
          <p:cNvPr id="3" name="Title 2"/>
          <p:cNvSpPr>
            <a:spLocks noGrp="1"/>
          </p:cNvSpPr>
          <p:nvPr>
            <p:ph type="title"/>
          </p:nvPr>
        </p:nvSpPr>
        <p:spPr>
          <a:xfrm>
            <a:off x="118492" y="130622"/>
            <a:ext cx="8918004" cy="562074"/>
          </a:xfrm>
        </p:spPr>
        <p:txBody>
          <a:bodyPr>
            <a:noAutofit/>
          </a:bodyPr>
          <a:lstStyle/>
          <a:p>
            <a:r>
              <a:rPr lang="en-GB" sz="2800" dirty="0"/>
              <a:t>P4.6 – Hardware Requirements – </a:t>
            </a:r>
            <a:r>
              <a:rPr lang="en-GB" sz="2800" dirty="0" smtClean="0"/>
              <a:t>NIC Card</a:t>
            </a:r>
            <a:endParaRPr lang="en-GB" sz="2800" dirty="0"/>
          </a:p>
        </p:txBody>
      </p:sp>
    </p:spTree>
    <p:extLst>
      <p:ext uri="{BB962C8B-B14F-4D97-AF65-F5344CB8AC3E}">
        <p14:creationId xmlns:p14="http://schemas.microsoft.com/office/powerpoint/2010/main" val="1733879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gigacomputers.co.nz/images/products/giga_computers_creative-soundblaster.jpg"/>
          <p:cNvPicPr>
            <a:picLocks noChangeAspect="1" noChangeArrowheads="1"/>
          </p:cNvPicPr>
          <p:nvPr/>
        </p:nvPicPr>
        <p:blipFill>
          <a:blip r:embed="rId2"/>
          <a:srcRect t="11765" r="5882" b="11765"/>
          <a:stretch>
            <a:fillRect/>
          </a:stretch>
        </p:blipFill>
        <p:spPr bwMode="auto">
          <a:xfrm>
            <a:off x="7411257" y="3943340"/>
            <a:ext cx="1582597" cy="1285860"/>
          </a:xfrm>
          <a:prstGeom prst="rect">
            <a:avLst/>
          </a:prstGeom>
          <a:noFill/>
        </p:spPr>
      </p:pic>
      <p:sp>
        <p:nvSpPr>
          <p:cNvPr id="3" name="Content Placeholder 2"/>
          <p:cNvSpPr>
            <a:spLocks noGrp="1"/>
          </p:cNvSpPr>
          <p:nvPr>
            <p:ph idx="1"/>
          </p:nvPr>
        </p:nvSpPr>
        <p:spPr>
          <a:xfrm>
            <a:off x="128770" y="692696"/>
            <a:ext cx="8619693" cy="5832648"/>
          </a:xfrm>
        </p:spPr>
        <p:txBody>
          <a:bodyPr>
            <a:noAutofit/>
          </a:bodyPr>
          <a:lstStyle/>
          <a:p>
            <a:pPr marL="269875" indent="-255588"/>
            <a:r>
              <a:rPr lang="en-GB" sz="1700" dirty="0"/>
              <a:t>Sound cards are also available to provide improved audio in </a:t>
            </a:r>
            <a:r>
              <a:rPr lang="en-GB" sz="1700" dirty="0" smtClean="0"/>
              <a:t>PC computer </a:t>
            </a:r>
            <a:r>
              <a:rPr lang="en-GB" sz="1700" dirty="0"/>
              <a:t>games. These cards provide improved 3D audio and provide audio enhancement that is generally not available with integrated alternatives, at the cost of marginally lower overall performance.  The Creative Labs SoundBlaster line was for many years the de facto standard for sound cards, although its popularity dwindled as PC audio became a commodity on modern motherboards. Newer developments in PC technology meant 8bit to 16 bit sound cards and now 32bit and sixty four bit technology is </a:t>
            </a:r>
            <a:r>
              <a:rPr lang="en-GB" sz="1700" dirty="0" smtClean="0"/>
              <a:t>available.</a:t>
            </a:r>
          </a:p>
          <a:p>
            <a:pPr marL="269875" indent="-255588"/>
            <a:r>
              <a:rPr lang="en-GB" sz="1700" dirty="0" smtClean="0"/>
              <a:t>Sound </a:t>
            </a:r>
            <a:r>
              <a:rPr lang="en-GB" sz="1700" dirty="0"/>
              <a:t>cards used to be separate from the motherboard but are now part of the on board system taking away some of the compatibility issues but the quality will not be as good as a separate card</a:t>
            </a:r>
            <a:r>
              <a:rPr lang="en-GB" sz="1700" dirty="0" smtClean="0"/>
              <a:t>.</a:t>
            </a:r>
          </a:p>
          <a:p>
            <a:pPr marL="269875" indent="-255588"/>
            <a:r>
              <a:rPr lang="en-GB" sz="1700" dirty="0" smtClean="0"/>
              <a:t>Basically they output the sound through a digital system, similar to the Xbox and PS but PC users have a choice of </a:t>
            </a:r>
            <a:br>
              <a:rPr lang="en-GB" sz="1700" dirty="0" smtClean="0"/>
            </a:br>
            <a:r>
              <a:rPr lang="en-GB" sz="1700" dirty="0" smtClean="0"/>
              <a:t>which card, how good it is, memory capacity, digital </a:t>
            </a:r>
            <a:br>
              <a:rPr lang="en-GB" sz="1700" dirty="0" smtClean="0"/>
            </a:br>
            <a:r>
              <a:rPr lang="en-GB" sz="1700" dirty="0" smtClean="0"/>
              <a:t>quality etc. With newer cards they tend to reach the </a:t>
            </a:r>
            <a:br>
              <a:rPr lang="en-GB" sz="1700" dirty="0" smtClean="0"/>
            </a:br>
            <a:r>
              <a:rPr lang="en-GB" sz="1700" dirty="0" smtClean="0"/>
              <a:t>peak games can manage and it is all down now to the </a:t>
            </a:r>
            <a:br>
              <a:rPr lang="en-GB" sz="1700" dirty="0" smtClean="0"/>
            </a:br>
            <a:r>
              <a:rPr lang="en-GB" sz="1700" dirty="0" smtClean="0"/>
              <a:t>speakers attached, 5.1, 7.1, or creative.</a:t>
            </a:r>
          </a:p>
          <a:p>
            <a:pPr marL="0" indent="0">
              <a:buNone/>
            </a:pPr>
            <a:r>
              <a:rPr lang="en-GB" sz="1700" b="1" dirty="0" smtClean="0"/>
              <a:t>P4.6 – Task 6 – </a:t>
            </a:r>
            <a:r>
              <a:rPr lang="en-GB" sz="1700" dirty="0" smtClean="0"/>
              <a:t>Using examples and terminology discuss and explain the PC hardware games requirements and how they are used in the gaming world.</a:t>
            </a:r>
            <a:endParaRPr lang="en-GB" sz="1700" dirty="0"/>
          </a:p>
        </p:txBody>
      </p:sp>
      <p:sp>
        <p:nvSpPr>
          <p:cNvPr id="8" name="Title 2"/>
          <p:cNvSpPr>
            <a:spLocks noGrp="1"/>
          </p:cNvSpPr>
          <p:nvPr>
            <p:ph type="title"/>
          </p:nvPr>
        </p:nvSpPr>
        <p:spPr>
          <a:xfrm>
            <a:off x="118492" y="130622"/>
            <a:ext cx="8918004" cy="562074"/>
          </a:xfrm>
        </p:spPr>
        <p:txBody>
          <a:bodyPr>
            <a:noAutofit/>
          </a:bodyPr>
          <a:lstStyle/>
          <a:p>
            <a:r>
              <a:rPr lang="en-GB" sz="2800" dirty="0"/>
              <a:t>P4.6 – Hardware Requirements – </a:t>
            </a:r>
            <a:r>
              <a:rPr lang="en-GB" sz="2800" dirty="0" smtClean="0"/>
              <a:t>Sound Card</a:t>
            </a:r>
            <a:endParaRPr lang="en-GB" sz="2800" dirty="0"/>
          </a:p>
        </p:txBody>
      </p:sp>
      <p:graphicFrame>
        <p:nvGraphicFramePr>
          <p:cNvPr id="9" name="Table 8"/>
          <p:cNvGraphicFramePr>
            <a:graphicFrameLocks noGrp="1"/>
          </p:cNvGraphicFramePr>
          <p:nvPr>
            <p:extLst>
              <p:ext uri="{D42A27DB-BD31-4B8C-83A1-F6EECF244321}">
                <p14:modId xmlns:p14="http://schemas.microsoft.com/office/powerpoint/2010/main" val="28704991"/>
              </p:ext>
            </p:extLst>
          </p:nvPr>
        </p:nvGraphicFramePr>
        <p:xfrm>
          <a:off x="251520" y="6021288"/>
          <a:ext cx="8742334" cy="370840"/>
        </p:xfrm>
        <a:graphic>
          <a:graphicData uri="http://schemas.openxmlformats.org/drawingml/2006/table">
            <a:tbl>
              <a:tblPr firstRow="1" bandRow="1">
                <a:tableStyleId>{5C22544A-7EE6-4342-B048-85BDC9FD1C3A}</a:tableStyleId>
              </a:tblPr>
              <a:tblGrid>
                <a:gridCol w="2697103"/>
                <a:gridCol w="3069117"/>
                <a:gridCol w="2976114"/>
              </a:tblGrid>
              <a:tr h="370840">
                <a:tc>
                  <a:txBody>
                    <a:bodyPr/>
                    <a:lstStyle/>
                    <a:p>
                      <a:pPr algn="ctr"/>
                      <a:r>
                        <a:rPr lang="en-GB" sz="1600" dirty="0" smtClean="0"/>
                        <a:t>Graphics Cards</a:t>
                      </a:r>
                      <a:endParaRPr lang="en-GB" sz="1600" dirty="0"/>
                    </a:p>
                  </a:txBody>
                  <a:tcPr/>
                </a:tc>
                <a:tc>
                  <a:txBody>
                    <a:bodyPr/>
                    <a:lstStyle/>
                    <a:p>
                      <a:pPr algn="ctr"/>
                      <a:r>
                        <a:rPr lang="en-GB" sz="1600" dirty="0" smtClean="0"/>
                        <a:t>NIC Cards</a:t>
                      </a:r>
                      <a:endParaRPr lang="en-GB" sz="1600" dirty="0"/>
                    </a:p>
                  </a:txBody>
                  <a:tcPr/>
                </a:tc>
                <a:tc>
                  <a:txBody>
                    <a:bodyPr/>
                    <a:lstStyle/>
                    <a:p>
                      <a:pPr algn="ctr"/>
                      <a:r>
                        <a:rPr lang="en-GB" sz="1600" dirty="0" smtClean="0"/>
                        <a:t>Sound Cards and Speakers</a:t>
                      </a:r>
                      <a:endParaRPr lang="en-GB" sz="1600" dirty="0"/>
                    </a:p>
                  </a:txBody>
                  <a:tcPr/>
                </a:tc>
              </a:tr>
            </a:tbl>
          </a:graphicData>
        </a:graphic>
      </p:graphicFrame>
    </p:spTree>
    <p:extLst>
      <p:ext uri="{BB962C8B-B14F-4D97-AF65-F5344CB8AC3E}">
        <p14:creationId xmlns:p14="http://schemas.microsoft.com/office/powerpoint/2010/main" val="3224849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616624"/>
          </a:xfrm>
        </p:spPr>
        <p:txBody>
          <a:bodyPr>
            <a:noAutofit/>
          </a:bodyPr>
          <a:lstStyle/>
          <a:p>
            <a:pPr marL="255588" indent="-255588"/>
            <a:r>
              <a:rPr lang="en-GB" sz="1260" dirty="0" smtClean="0"/>
              <a:t>Installing </a:t>
            </a:r>
            <a:r>
              <a:rPr lang="en-GB" sz="1260" b="1" dirty="0" smtClean="0"/>
              <a:t>PC games </a:t>
            </a:r>
            <a:r>
              <a:rPr lang="en-GB" sz="1260" dirty="0" smtClean="0"/>
              <a:t>has changed little over the years, put in Disk 1, run setup, wait, choose sound card, wait, put in Disk 2, choose graphics card, wait, put in disk 3, choose keyboard and mouse, wait, put in disk 4. Done. Run game, wait, configure keyboard, configure up, down, left, right, shoot, pause etc. Play game, die. Try again. Second time no more installing, game had an icon, double click and load game where we left off.</a:t>
            </a:r>
          </a:p>
          <a:p>
            <a:pPr marL="255588" indent="-255588"/>
            <a:r>
              <a:rPr lang="en-GB" sz="1260" dirty="0" smtClean="0"/>
              <a:t>The only thing that is different is the Disk 1 change, now they are on CD, DVD, Blue Ray, downloaded off Steam. Configuring them is different in that we have more choice now, Internet play, server choice, leagues to join, Maps areas to choose, guns to take with us etc.</a:t>
            </a:r>
          </a:p>
          <a:p>
            <a:pPr marL="255588" indent="-255588"/>
            <a:r>
              <a:rPr lang="en-GB" sz="1260" dirty="0" smtClean="0"/>
              <a:t>For this section you will need to write an introduction and then demonstrate Installing a PC game, setting the options, configuring the controller, screen resolution, sound and finally configuring the network play options. Evidence needs to be created and described with technical descriptions of how to set up and configure the connectors on the computer. Justification needs to be given of the choice of connectors and the choice of settings.</a:t>
            </a:r>
            <a:endParaRPr lang="en-GB" sz="1260" dirty="0"/>
          </a:p>
          <a:p>
            <a:pPr marL="627063" indent="-271463">
              <a:buFont typeface="+mj-lt"/>
              <a:buAutoNum type="arabicPeriod"/>
            </a:pPr>
            <a:r>
              <a:rPr lang="en-GB" sz="1260" dirty="0" smtClean="0"/>
              <a:t>Show setting the sockets on the back of the PC for the mouse, monitor, keyboard and sound connectors and explain your choices.</a:t>
            </a:r>
          </a:p>
          <a:p>
            <a:pPr marL="627063" indent="-271463">
              <a:buFont typeface="+mj-lt"/>
              <a:buAutoNum type="arabicPeriod"/>
            </a:pPr>
            <a:r>
              <a:rPr lang="en-GB" sz="1260" dirty="0" smtClean="0"/>
              <a:t>Show</a:t>
            </a:r>
            <a:r>
              <a:rPr lang="en-GB" sz="1260" dirty="0"/>
              <a:t> </a:t>
            </a:r>
            <a:r>
              <a:rPr lang="en-GB" sz="1260" dirty="0" smtClean="0"/>
              <a:t>installing a PC game of your choice (it should have some network play option)</a:t>
            </a:r>
          </a:p>
          <a:p>
            <a:pPr marL="627063" indent="-271463">
              <a:buFont typeface="+mj-lt"/>
              <a:buAutoNum type="arabicPeriod"/>
            </a:pPr>
            <a:r>
              <a:rPr lang="en-GB" sz="1260" dirty="0" smtClean="0"/>
              <a:t>Show changing the setting of your installed game, sound, screen, controller etc. and justify your choices.</a:t>
            </a:r>
          </a:p>
          <a:p>
            <a:pPr marL="627063" indent="-271463">
              <a:buFont typeface="+mj-lt"/>
              <a:buAutoNum type="arabicPeriod"/>
            </a:pPr>
            <a:r>
              <a:rPr lang="en-GB" sz="1260" dirty="0" smtClean="0"/>
              <a:t>Show in game configurations and justify your choices.</a:t>
            </a:r>
          </a:p>
          <a:p>
            <a:pPr marL="627063" indent="-271463">
              <a:buFont typeface="+mj-lt"/>
              <a:buAutoNum type="arabicPeriod"/>
            </a:pPr>
            <a:r>
              <a:rPr lang="en-GB" sz="1260" dirty="0" smtClean="0"/>
              <a:t>Show configuring the game for network play and justify your choice.</a:t>
            </a:r>
          </a:p>
          <a:p>
            <a:pPr marL="627063" indent="-271463">
              <a:buFont typeface="+mj-lt"/>
              <a:buAutoNum type="arabicPeriod"/>
            </a:pPr>
            <a:r>
              <a:rPr lang="en-GB" sz="1260" dirty="0" smtClean="0"/>
              <a:t>Show the game playing on-line and off-line.</a:t>
            </a:r>
          </a:p>
          <a:p>
            <a:pPr marL="0" indent="0">
              <a:buNone/>
            </a:pPr>
            <a:r>
              <a:rPr lang="en-GB" sz="1260" b="1" dirty="0" smtClean="0"/>
              <a:t>P4.7 </a:t>
            </a:r>
            <a:r>
              <a:rPr lang="en-GB" sz="1260" b="1" dirty="0"/>
              <a:t>– Task </a:t>
            </a:r>
            <a:r>
              <a:rPr lang="en-GB" sz="1260" b="1" dirty="0" smtClean="0"/>
              <a:t>7 – </a:t>
            </a:r>
            <a:r>
              <a:rPr lang="en-GB" sz="1260" dirty="0"/>
              <a:t>Using examples and terminology </a:t>
            </a:r>
            <a:r>
              <a:rPr lang="en-GB" sz="1260" dirty="0" smtClean="0"/>
              <a:t>demonstrate configuring a PC for a game setup, setting up a game and configuring the game for optimal settings.</a:t>
            </a:r>
            <a:endParaRPr lang="en-GB" sz="1260" b="1" dirty="0" smtClean="0"/>
          </a:p>
          <a:p>
            <a:pPr marL="0" indent="0">
              <a:buNone/>
            </a:pPr>
            <a:r>
              <a:rPr lang="en-GB" sz="1260" b="1" dirty="0" smtClean="0"/>
              <a:t>M4.1 – Task 8 - </a:t>
            </a:r>
            <a:r>
              <a:rPr lang="en-GB" sz="1260" dirty="0" smtClean="0"/>
              <a:t>Explain </a:t>
            </a:r>
            <a:r>
              <a:rPr lang="en-GB" sz="1260" dirty="0"/>
              <a:t>the different ways in which you could connect for multiplayer </a:t>
            </a:r>
            <a:r>
              <a:rPr lang="en-GB" sz="1260" dirty="0" smtClean="0"/>
              <a:t>gaming for PC Games</a:t>
            </a:r>
          </a:p>
          <a:p>
            <a:pPr marL="0" indent="0">
              <a:buNone/>
            </a:pPr>
            <a:r>
              <a:rPr lang="en-GB" sz="1260" b="1" dirty="0" smtClean="0"/>
              <a:t>D4.1 – Task 9 - </a:t>
            </a:r>
            <a:r>
              <a:rPr lang="en-GB" sz="1260" dirty="0" smtClean="0"/>
              <a:t>Justify </a:t>
            </a:r>
            <a:r>
              <a:rPr lang="en-GB" sz="1260" dirty="0"/>
              <a:t>from the available </a:t>
            </a:r>
            <a:r>
              <a:rPr lang="en-GB" sz="1260" b="1" dirty="0" smtClean="0"/>
              <a:t>PC </a:t>
            </a:r>
            <a:r>
              <a:rPr lang="en-GB" sz="1260" dirty="0" smtClean="0"/>
              <a:t>connection </a:t>
            </a:r>
            <a:r>
              <a:rPr lang="en-GB" sz="1260" dirty="0"/>
              <a:t>types how each is appropriate for the different multiplayer gaming </a:t>
            </a:r>
            <a:r>
              <a:rPr lang="en-GB" sz="1260" dirty="0" smtClean="0"/>
              <a:t>experiences in terms of costs</a:t>
            </a:r>
            <a:r>
              <a:rPr lang="en-GB" sz="1260" dirty="0"/>
              <a:t>, speed, number of users and user </a:t>
            </a:r>
            <a:r>
              <a:rPr lang="en-GB" sz="1260" dirty="0" smtClean="0"/>
              <a:t>locations.</a:t>
            </a:r>
            <a:endParaRPr lang="en-GB" sz="1260" dirty="0"/>
          </a:p>
          <a:p>
            <a:pPr marL="109728" indent="0">
              <a:buNone/>
            </a:pPr>
            <a:endParaRPr lang="en-GB" sz="1260" dirty="0" smtClean="0"/>
          </a:p>
        </p:txBody>
      </p:sp>
      <p:sp>
        <p:nvSpPr>
          <p:cNvPr id="17" name="Title 2"/>
          <p:cNvSpPr>
            <a:spLocks noGrp="1"/>
          </p:cNvSpPr>
          <p:nvPr>
            <p:ph type="title"/>
          </p:nvPr>
        </p:nvSpPr>
        <p:spPr>
          <a:xfrm>
            <a:off x="230832" y="116632"/>
            <a:ext cx="8733656" cy="576064"/>
          </a:xfrm>
        </p:spPr>
        <p:txBody>
          <a:bodyPr>
            <a:noAutofit/>
          </a:bodyPr>
          <a:lstStyle/>
          <a:p>
            <a:r>
              <a:rPr lang="en-GB" sz="1700" dirty="0" smtClean="0"/>
              <a:t>P4.7 </a:t>
            </a:r>
            <a:r>
              <a:rPr lang="en-GB" sz="1700" dirty="0"/>
              <a:t>– </a:t>
            </a:r>
            <a:r>
              <a:rPr lang="en-GB" sz="1700" dirty="0" smtClean="0"/>
              <a:t>Installing and configuring </a:t>
            </a:r>
            <a:r>
              <a:rPr lang="en-GB" sz="1700" dirty="0"/>
              <a:t>platforms and devices to enable </a:t>
            </a:r>
            <a:r>
              <a:rPr lang="en-GB" sz="1700" dirty="0" smtClean="0"/>
              <a:t>gameplay - PC </a:t>
            </a:r>
            <a:endParaRPr lang="en-GB" sz="1700" dirty="0"/>
          </a:p>
        </p:txBody>
      </p:sp>
    </p:spTree>
    <p:extLst>
      <p:ext uri="{BB962C8B-B14F-4D97-AF65-F5344CB8AC3E}">
        <p14:creationId xmlns:p14="http://schemas.microsoft.com/office/powerpoint/2010/main" val="344775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43153111"/>
              </p:ext>
            </p:extLst>
          </p:nvPr>
        </p:nvGraphicFramePr>
        <p:xfrm>
          <a:off x="250825" y="908720"/>
          <a:ext cx="8713663" cy="5614859"/>
        </p:xfrm>
        <a:graphic>
          <a:graphicData uri="http://schemas.openxmlformats.org/drawingml/2006/table">
            <a:tbl>
              <a:tblPr firstRow="1" bandRow="1">
                <a:tableStyleId>{5C22544A-7EE6-4342-B048-85BDC9FD1C3A}</a:tableStyleId>
              </a:tblPr>
              <a:tblGrid>
                <a:gridCol w="360730"/>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dirty="0" smtClean="0"/>
                        <a:t>Pass </a:t>
                      </a:r>
                    </a:p>
                    <a:p>
                      <a:r>
                        <a:rPr kumimoji="0" lang="en-GB" sz="1300" u="none" strike="noStrike" kern="1200" baseline="0" dirty="0" smtClean="0"/>
                        <a:t>The assessment criteria are the pass requirements for this unit. </a:t>
                      </a:r>
                    </a:p>
                    <a:p>
                      <a:r>
                        <a:rPr kumimoji="0" lang="en-GB" sz="1300" u="none" strike="noStrike" kern="1200" baseline="0" dirty="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dirty="0" smtClean="0"/>
                        <a:t>Merit </a:t>
                      </a:r>
                    </a:p>
                    <a:p>
                      <a:r>
                        <a:rPr kumimoji="0" lang="en-GB" sz="1300" u="none" strike="noStrike" kern="1200" baseline="0" dirty="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dirty="0" smtClean="0"/>
                        <a:t>Distinction </a:t>
                      </a:r>
                    </a:p>
                    <a:p>
                      <a:r>
                        <a:rPr kumimoji="0" lang="en-GB" sz="1300" u="none" strike="noStrike" kern="1200" baseline="0" dirty="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300" dirty="0" smtClean="0"/>
                        <a:t>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game platform types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P1</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game platform types with some appropriate use of subject terminology </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M1 - Describe how computer games platform types have developed over time </a:t>
                      </a:r>
                      <a:endParaRPr lang="en-GB" sz="1300" dirty="0" smtClean="0">
                        <a:latin typeface="Arial" pitchFamily="34" charset="0"/>
                        <a:cs typeface="Arial" pitchFamily="34" charset="0"/>
                      </a:endParaRPr>
                    </a:p>
                  </a:txBody>
                  <a:tcPr/>
                </a:tc>
                <a:tc>
                  <a:txBody>
                    <a:bodyPr/>
                    <a:lstStyle/>
                    <a:p>
                      <a:r>
                        <a:rPr kumimoji="0" lang="en-GB" sz="1300" u="none" strike="noStrike" kern="1200" baseline="0" dirty="0" smtClean="0"/>
                        <a:t>D1 - Explore potential future gaming platform types </a:t>
                      </a:r>
                      <a:endParaRPr lang="en-GB" sz="1300" dirty="0">
                        <a:latin typeface="Arial" pitchFamily="34" charset="0"/>
                        <a:cs typeface="Arial" pitchFamily="34" charset="0"/>
                      </a:endParaRPr>
                    </a:p>
                  </a:txBody>
                  <a:tcPr/>
                </a:tc>
              </a:tr>
              <a:tr h="1016184">
                <a:tc>
                  <a:txBody>
                    <a:bodyPr/>
                    <a:lstStyle/>
                    <a:p>
                      <a:r>
                        <a:rPr lang="en-GB" sz="1300" dirty="0" smtClean="0"/>
                        <a:t>2</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hardware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P2</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hardware technologies for game platforms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M2 - Describe mobile technologies for game platforms </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D2 - Evaluate the suitability of mobile technologies for game 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r>
              <a:tr h="630189">
                <a:tc>
                  <a:txBody>
                    <a:bodyPr/>
                    <a:lstStyle/>
                    <a:p>
                      <a:r>
                        <a:rPr lang="en-GB" sz="1300" dirty="0" smtClean="0"/>
                        <a:t>3</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Understand software technologies for game platforms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300" dirty="0" smtClean="0"/>
                        <a:t>P3</a:t>
                      </a:r>
                      <a:endParaRPr lang="en-GB" sz="1300" dirty="0">
                        <a:latin typeface="Arial" pitchFamily="34" charset="0"/>
                        <a:cs typeface="Arial" pitchFamily="34" charset="0"/>
                      </a:endParaRPr>
                    </a:p>
                  </a:txBody>
                  <a:tcPr/>
                </a:tc>
                <a:tc>
                  <a:txBody>
                    <a:bodyPr/>
                    <a:lstStyle/>
                    <a:p>
                      <a:r>
                        <a:rPr kumimoji="0" lang="en-GB" sz="1300" u="none" strike="noStrike" kern="1200" baseline="0" dirty="0" smtClean="0"/>
                        <a:t>Describe software technologies for game platforms expressing ideas with some appropriate use of subject terminology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M3 - Discuss the different software technologies for multiple platform usage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300" u="none" strike="noStrike" kern="1200" baseline="0" dirty="0" smtClean="0"/>
                        <a:t>D3 - Justify the choice of platform on which to run an identified software technology </a:t>
                      </a:r>
                      <a:endParaRPr lang="en-GB" sz="1300" dirty="0">
                        <a:latin typeface="Arial" pitchFamily="34" charset="0"/>
                        <a:cs typeface="Arial" pitchFamily="34" charset="0"/>
                      </a:endParaRPr>
                    </a:p>
                  </a:txBody>
                  <a:tcPr/>
                </a:tc>
              </a:tr>
              <a:tr h="930304">
                <a:tc>
                  <a:txBody>
                    <a:bodyPr/>
                    <a:lstStyle/>
                    <a:p>
                      <a:r>
                        <a:rPr lang="en-GB" sz="1300" dirty="0" smtClean="0"/>
                        <a:t>4</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Be able to connect and configure platforms and devices to enable gameplay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300" dirty="0" smtClean="0"/>
                        <a:t>P4</a:t>
                      </a:r>
                      <a:endParaRPr lang="en-GB" sz="1300" dirty="0">
                        <a:latin typeface="Arial" pitchFamily="34" charset="0"/>
                        <a:cs typeface="Arial" pitchFamily="34" charset="0"/>
                      </a:endParaRPr>
                    </a:p>
                  </a:txBody>
                  <a:tcPr>
                    <a:solidFill>
                      <a:srgbClr val="FFC000"/>
                    </a:solidFill>
                  </a:tcPr>
                </a:tc>
                <a:tc>
                  <a:txBody>
                    <a:bodyPr/>
                    <a:lstStyle/>
                    <a:p>
                      <a:r>
                        <a:rPr kumimoji="0" lang="en-GB" sz="1300" u="none" strike="noStrike" kern="1200" baseline="0" dirty="0" smtClean="0"/>
                        <a:t>Apply techniques to connect and configure platforms and devices with some assistance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300" u="none" strike="noStrike" kern="1200" baseline="0" dirty="0" smtClean="0"/>
                        <a:t>M4 - Explain the different connection types for multiplayer gaming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300" u="none" strike="noStrike" kern="1200" baseline="0" dirty="0" smtClean="0"/>
                        <a:t>D4 - Justify how the connection types are appropriate for the different multiplayer gaming experiences </a:t>
                      </a:r>
                      <a:endParaRPr kumimoji="0" lang="en-GB" sz="13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Autofit/>
          </a:bodyPr>
          <a:lstStyle/>
          <a:p>
            <a:pPr marL="255588" indent="-255588"/>
            <a:r>
              <a:rPr lang="en-GB" sz="1200" dirty="0"/>
              <a:t>Installing </a:t>
            </a:r>
            <a:r>
              <a:rPr lang="en-GB" sz="1200" b="1" dirty="0" smtClean="0"/>
              <a:t>Console games </a:t>
            </a:r>
            <a:r>
              <a:rPr lang="en-GB" sz="1200" dirty="0"/>
              <a:t>has changed </a:t>
            </a:r>
            <a:r>
              <a:rPr lang="en-GB" sz="1200" dirty="0" smtClean="0"/>
              <a:t>only twice </a:t>
            </a:r>
            <a:r>
              <a:rPr lang="en-GB" sz="1200" dirty="0"/>
              <a:t>over the </a:t>
            </a:r>
            <a:r>
              <a:rPr lang="en-GB" sz="1200" dirty="0" smtClean="0"/>
              <a:t>years. First connect the Console, then switch telly on, choose the right channel. Switch Console on, Run </a:t>
            </a:r>
            <a:r>
              <a:rPr lang="en-GB" sz="1200" dirty="0"/>
              <a:t>game, wait, configure </a:t>
            </a:r>
            <a:r>
              <a:rPr lang="en-GB" sz="1200" dirty="0" smtClean="0"/>
              <a:t>up</a:t>
            </a:r>
            <a:r>
              <a:rPr lang="en-GB" sz="1200" dirty="0"/>
              <a:t>, down, left, right, shoot, pause etc. Play game, die. Try again. Second time no more </a:t>
            </a:r>
            <a:r>
              <a:rPr lang="en-GB" sz="1200" dirty="0" smtClean="0"/>
              <a:t>configuring</a:t>
            </a:r>
            <a:r>
              <a:rPr lang="en-GB" sz="1200" dirty="0"/>
              <a:t>, game had </a:t>
            </a:r>
            <a:r>
              <a:rPr lang="en-GB" sz="1200" dirty="0" smtClean="0"/>
              <a:t>an option for the saved setting </a:t>
            </a:r>
            <a:r>
              <a:rPr lang="en-GB" sz="1200" dirty="0"/>
              <a:t>and load game where we left off.</a:t>
            </a:r>
          </a:p>
          <a:p>
            <a:pPr marL="255588" indent="-255588"/>
            <a:r>
              <a:rPr lang="en-GB" sz="1200" dirty="0"/>
              <a:t>The </a:t>
            </a:r>
            <a:r>
              <a:rPr lang="en-GB" sz="1200" dirty="0" smtClean="0"/>
              <a:t>first </a:t>
            </a:r>
            <a:r>
              <a:rPr lang="en-GB" sz="1200" dirty="0"/>
              <a:t>thing that </a:t>
            </a:r>
            <a:r>
              <a:rPr lang="en-GB" sz="1200" dirty="0" smtClean="0"/>
              <a:t>changed </a:t>
            </a:r>
            <a:r>
              <a:rPr lang="en-GB" sz="1200" dirty="0"/>
              <a:t>is the </a:t>
            </a:r>
            <a:r>
              <a:rPr lang="en-GB" sz="1200" dirty="0" smtClean="0"/>
              <a:t>advent Hard Drive storage. Games can now install straight onto the Hard drive, stored games are there and loading is a matter of clicking on the game and the avatar and selecting play. Configuring </a:t>
            </a:r>
            <a:r>
              <a:rPr lang="en-GB" sz="1200" dirty="0"/>
              <a:t>them is </a:t>
            </a:r>
            <a:r>
              <a:rPr lang="en-GB" sz="1200" dirty="0" smtClean="0"/>
              <a:t>still the same. </a:t>
            </a:r>
            <a:endParaRPr lang="en-GB" sz="1200" dirty="0"/>
          </a:p>
          <a:p>
            <a:pPr marL="255588" indent="-255588"/>
            <a:r>
              <a:rPr lang="en-GB" sz="1200" dirty="0"/>
              <a:t>Second thing to change </a:t>
            </a:r>
            <a:r>
              <a:rPr lang="en-GB" sz="1200" dirty="0" smtClean="0"/>
              <a:t>is </a:t>
            </a:r>
            <a:r>
              <a:rPr lang="en-GB" sz="1200" dirty="0"/>
              <a:t>that we have more choice now, Internet play, server choice, leagues to join, Maps areas to choose, guns to take with us etc</a:t>
            </a:r>
            <a:r>
              <a:rPr lang="en-GB" sz="1200" dirty="0" smtClean="0"/>
              <a:t>. What would a game of COD be like without it.</a:t>
            </a:r>
            <a:endParaRPr lang="en-GB" sz="1200" dirty="0"/>
          </a:p>
          <a:p>
            <a:pPr marL="255588" indent="-255588"/>
            <a:r>
              <a:rPr lang="en-GB" sz="1200" dirty="0"/>
              <a:t>For this </a:t>
            </a:r>
            <a:r>
              <a:rPr lang="en-GB" sz="1200" dirty="0" smtClean="0"/>
              <a:t>task </a:t>
            </a:r>
            <a:r>
              <a:rPr lang="en-GB" sz="1200" dirty="0"/>
              <a:t>you will need to write an introduction and then demonstrate Installing a </a:t>
            </a:r>
            <a:r>
              <a:rPr lang="en-GB" sz="1200" dirty="0" smtClean="0"/>
              <a:t>Console </a:t>
            </a:r>
            <a:r>
              <a:rPr lang="en-GB" sz="1200" dirty="0"/>
              <a:t>game, setting the options, configuring the controller, screen resolution, sound and finally configuring the network play options. Evidence needs to be created and described with technical descriptions of how to set up and configure the connectors on the </a:t>
            </a:r>
            <a:r>
              <a:rPr lang="en-GB" sz="1200" dirty="0" smtClean="0"/>
              <a:t>console. </a:t>
            </a:r>
            <a:r>
              <a:rPr lang="en-GB" sz="1200" dirty="0"/>
              <a:t>Justification needs to be given of the choice of connectors and the choice of settings.</a:t>
            </a:r>
          </a:p>
          <a:p>
            <a:pPr marL="627063" indent="-271463">
              <a:buFont typeface="+mj-lt"/>
              <a:buAutoNum type="arabicPeriod"/>
            </a:pPr>
            <a:r>
              <a:rPr lang="en-GB" sz="1200" dirty="0"/>
              <a:t>Show setting the sockets on the back of the </a:t>
            </a:r>
            <a:r>
              <a:rPr lang="en-GB" sz="1200" dirty="0" smtClean="0"/>
              <a:t>Console </a:t>
            </a:r>
            <a:r>
              <a:rPr lang="en-GB" sz="1200" dirty="0"/>
              <a:t>for the </a:t>
            </a:r>
            <a:r>
              <a:rPr lang="en-GB" sz="1200" dirty="0" smtClean="0"/>
              <a:t>output, power supply </a:t>
            </a:r>
            <a:r>
              <a:rPr lang="en-GB" sz="1200" dirty="0"/>
              <a:t>and sound connectors </a:t>
            </a:r>
            <a:r>
              <a:rPr lang="en-GB" sz="1200" dirty="0" smtClean="0"/>
              <a:t>if possible and </a:t>
            </a:r>
            <a:r>
              <a:rPr lang="en-GB" sz="1200" dirty="0"/>
              <a:t>explain your choices.</a:t>
            </a:r>
          </a:p>
          <a:p>
            <a:pPr marL="627063" indent="-271463">
              <a:buFont typeface="+mj-lt"/>
              <a:buAutoNum type="arabicPeriod"/>
            </a:pPr>
            <a:r>
              <a:rPr lang="en-GB" sz="1200" dirty="0"/>
              <a:t>Show installing a </a:t>
            </a:r>
            <a:r>
              <a:rPr lang="en-GB" sz="1200" dirty="0" smtClean="0"/>
              <a:t>Console </a:t>
            </a:r>
            <a:r>
              <a:rPr lang="en-GB" sz="1200" dirty="0"/>
              <a:t>game of your choice (it should have some network play option)</a:t>
            </a:r>
          </a:p>
          <a:p>
            <a:pPr marL="627063" indent="-271463">
              <a:buFont typeface="+mj-lt"/>
              <a:buAutoNum type="arabicPeriod"/>
            </a:pPr>
            <a:r>
              <a:rPr lang="en-GB" sz="1200" dirty="0"/>
              <a:t>Show changing the setting of your installed game, sound, screen, controller etc. and justify your choices.</a:t>
            </a:r>
          </a:p>
          <a:p>
            <a:pPr marL="627063" indent="-271463">
              <a:buFont typeface="+mj-lt"/>
              <a:buAutoNum type="arabicPeriod"/>
            </a:pPr>
            <a:r>
              <a:rPr lang="en-GB" sz="1200" dirty="0"/>
              <a:t>Show in game configurations and justify your choices.</a:t>
            </a:r>
          </a:p>
          <a:p>
            <a:pPr marL="627063" indent="-271463">
              <a:buFont typeface="+mj-lt"/>
              <a:buAutoNum type="arabicPeriod"/>
            </a:pPr>
            <a:r>
              <a:rPr lang="en-GB" sz="1200" dirty="0"/>
              <a:t>Show configuring the game for network play and justify your choice.</a:t>
            </a:r>
          </a:p>
          <a:p>
            <a:pPr marL="627063" indent="-271463">
              <a:buFont typeface="+mj-lt"/>
              <a:buAutoNum type="arabicPeriod"/>
            </a:pPr>
            <a:r>
              <a:rPr lang="en-GB" sz="1200" dirty="0"/>
              <a:t>Show the game playing on-line and off-line.</a:t>
            </a:r>
          </a:p>
          <a:p>
            <a:pPr marL="0" indent="0">
              <a:buNone/>
            </a:pPr>
            <a:r>
              <a:rPr lang="en-GB" sz="1200" b="1" dirty="0" smtClean="0"/>
              <a:t>P4.8 </a:t>
            </a:r>
            <a:r>
              <a:rPr lang="en-GB" sz="1200" b="1" dirty="0"/>
              <a:t>– Task </a:t>
            </a:r>
            <a:r>
              <a:rPr lang="en-GB" sz="1200" b="1" dirty="0" smtClean="0"/>
              <a:t>10 </a:t>
            </a:r>
            <a:r>
              <a:rPr lang="en-GB" sz="1200" b="1" dirty="0"/>
              <a:t>– </a:t>
            </a:r>
            <a:r>
              <a:rPr lang="en-GB" sz="1200" dirty="0"/>
              <a:t>Using examples and terminology demonstrate configuring a </a:t>
            </a:r>
            <a:r>
              <a:rPr lang="en-GB" sz="1200" dirty="0" smtClean="0"/>
              <a:t>Console </a:t>
            </a:r>
            <a:r>
              <a:rPr lang="en-GB" sz="1200" dirty="0"/>
              <a:t>for a game setup, setting up a game and configuring the game for optimal settings</a:t>
            </a:r>
            <a:r>
              <a:rPr lang="en-GB" sz="1200" dirty="0" smtClean="0"/>
              <a:t>.</a:t>
            </a:r>
          </a:p>
          <a:p>
            <a:pPr marL="0" indent="0">
              <a:buNone/>
            </a:pPr>
            <a:r>
              <a:rPr lang="en-GB" sz="1200" b="1" dirty="0" smtClean="0"/>
              <a:t>M4.2 </a:t>
            </a:r>
            <a:r>
              <a:rPr lang="en-GB" sz="1200" b="1" dirty="0"/>
              <a:t>– Task </a:t>
            </a:r>
            <a:r>
              <a:rPr lang="en-GB" sz="1200" b="1" dirty="0" smtClean="0"/>
              <a:t>11 </a:t>
            </a:r>
            <a:r>
              <a:rPr lang="en-GB" sz="1200" b="1" dirty="0"/>
              <a:t>- </a:t>
            </a:r>
            <a:r>
              <a:rPr lang="en-GB" sz="1200" dirty="0"/>
              <a:t>Explain the different ways in which you could connect for multiplayer gaming for </a:t>
            </a:r>
            <a:r>
              <a:rPr lang="en-GB" sz="1200" b="1" dirty="0" smtClean="0"/>
              <a:t>Console</a:t>
            </a:r>
            <a:r>
              <a:rPr lang="en-GB" sz="1200" dirty="0" smtClean="0"/>
              <a:t> Games</a:t>
            </a:r>
          </a:p>
          <a:p>
            <a:pPr marL="0" indent="0">
              <a:buNone/>
            </a:pPr>
            <a:r>
              <a:rPr lang="en-GB" sz="1200" b="1" dirty="0" smtClean="0"/>
              <a:t>D4.2 </a:t>
            </a:r>
            <a:r>
              <a:rPr lang="en-GB" sz="1200" b="1" dirty="0"/>
              <a:t>– Task </a:t>
            </a:r>
            <a:r>
              <a:rPr lang="en-GB" sz="1200" b="1" dirty="0" smtClean="0"/>
              <a:t>12 </a:t>
            </a:r>
            <a:r>
              <a:rPr lang="en-GB" sz="1200" b="1" dirty="0"/>
              <a:t>- </a:t>
            </a:r>
            <a:r>
              <a:rPr lang="en-GB" sz="1200" dirty="0"/>
              <a:t>Justify from the available </a:t>
            </a:r>
            <a:r>
              <a:rPr lang="en-GB" sz="1200" b="1" dirty="0" smtClean="0"/>
              <a:t>Console </a:t>
            </a:r>
            <a:r>
              <a:rPr lang="en-GB" sz="1200" dirty="0" smtClean="0"/>
              <a:t>connection </a:t>
            </a:r>
            <a:r>
              <a:rPr lang="en-GB" sz="1200" dirty="0"/>
              <a:t>types how each is appropriate for the different multiplayer gaming experiences in terms of costs, speed, number of users and user locations.</a:t>
            </a:r>
          </a:p>
          <a:p>
            <a:pPr marL="0" indent="0">
              <a:buNone/>
            </a:pPr>
            <a:endParaRPr lang="en-GB" sz="1200" b="1" dirty="0"/>
          </a:p>
        </p:txBody>
      </p:sp>
      <p:sp>
        <p:nvSpPr>
          <p:cNvPr id="17" name="Title 2"/>
          <p:cNvSpPr>
            <a:spLocks noGrp="1"/>
          </p:cNvSpPr>
          <p:nvPr>
            <p:ph type="title"/>
          </p:nvPr>
        </p:nvSpPr>
        <p:spPr>
          <a:xfrm>
            <a:off x="230832" y="116632"/>
            <a:ext cx="8733656" cy="504056"/>
          </a:xfrm>
        </p:spPr>
        <p:txBody>
          <a:bodyPr>
            <a:noAutofit/>
          </a:bodyPr>
          <a:lstStyle/>
          <a:p>
            <a:r>
              <a:rPr lang="en-GB" sz="1600" dirty="0" smtClean="0"/>
              <a:t>P4.8 </a:t>
            </a:r>
            <a:r>
              <a:rPr lang="en-GB" sz="1600" dirty="0"/>
              <a:t>– Installing and configuring platforms and devices to enable gameplay - </a:t>
            </a:r>
            <a:r>
              <a:rPr lang="en-GB" sz="1600" dirty="0" smtClean="0"/>
              <a:t>Console</a:t>
            </a:r>
            <a:endParaRPr lang="en-GB" sz="1600" dirty="0"/>
          </a:p>
        </p:txBody>
      </p:sp>
    </p:spTree>
    <p:extLst>
      <p:ext uri="{BB962C8B-B14F-4D97-AF65-F5344CB8AC3E}">
        <p14:creationId xmlns:p14="http://schemas.microsoft.com/office/powerpoint/2010/main" val="13563149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Autofit/>
          </a:bodyPr>
          <a:lstStyle/>
          <a:p>
            <a:pPr marL="255588" indent="-255588"/>
            <a:r>
              <a:rPr lang="en-GB" sz="1280" dirty="0"/>
              <a:t>Installing </a:t>
            </a:r>
            <a:r>
              <a:rPr lang="en-GB" sz="1280" dirty="0" smtClean="0"/>
              <a:t>a </a:t>
            </a:r>
            <a:r>
              <a:rPr lang="en-GB" sz="1280" b="1" dirty="0" smtClean="0"/>
              <a:t>Mobile Phone or Tablet</a:t>
            </a:r>
            <a:r>
              <a:rPr lang="en-GB" sz="1280" dirty="0" smtClean="0"/>
              <a:t> game </a:t>
            </a:r>
            <a:r>
              <a:rPr lang="en-GB" sz="1280" dirty="0"/>
              <a:t>has changed </a:t>
            </a:r>
            <a:r>
              <a:rPr lang="en-GB" sz="1280" dirty="0" smtClean="0"/>
              <a:t>only once </a:t>
            </a:r>
            <a:r>
              <a:rPr lang="en-GB" sz="1280" dirty="0"/>
              <a:t>over the </a:t>
            </a:r>
            <a:r>
              <a:rPr lang="en-GB" sz="1280" dirty="0" smtClean="0"/>
              <a:t>years. First switch on the Mobile, then click the setting and choose the game section, Run </a:t>
            </a:r>
            <a:r>
              <a:rPr lang="en-GB" sz="1280" dirty="0"/>
              <a:t>game, wait, configure </a:t>
            </a:r>
            <a:r>
              <a:rPr lang="en-GB" sz="1280" dirty="0" smtClean="0"/>
              <a:t>up</a:t>
            </a:r>
            <a:r>
              <a:rPr lang="en-GB" sz="1280" dirty="0"/>
              <a:t>, down, left, right, shoot, pause etc. Play game, die. Try again. Second time no more </a:t>
            </a:r>
            <a:r>
              <a:rPr lang="en-GB" sz="1280" dirty="0" smtClean="0"/>
              <a:t>configuring</a:t>
            </a:r>
            <a:r>
              <a:rPr lang="en-GB" sz="1280" dirty="0"/>
              <a:t>, game had </a:t>
            </a:r>
            <a:r>
              <a:rPr lang="en-GB" sz="1280" dirty="0" smtClean="0"/>
              <a:t>an option for the saved setting </a:t>
            </a:r>
            <a:r>
              <a:rPr lang="en-GB" sz="1280" dirty="0"/>
              <a:t>and load game where we left off.</a:t>
            </a:r>
          </a:p>
          <a:p>
            <a:pPr marL="255588" indent="-255588"/>
            <a:r>
              <a:rPr lang="en-GB" sz="1280" dirty="0"/>
              <a:t>The </a:t>
            </a:r>
            <a:r>
              <a:rPr lang="en-GB" sz="1280" dirty="0" smtClean="0"/>
              <a:t>thing </a:t>
            </a:r>
            <a:r>
              <a:rPr lang="en-GB" sz="1280" dirty="0"/>
              <a:t>that </a:t>
            </a:r>
            <a:r>
              <a:rPr lang="en-GB" sz="1280" dirty="0" smtClean="0"/>
              <a:t>changed </a:t>
            </a:r>
            <a:r>
              <a:rPr lang="en-GB" sz="1280" dirty="0"/>
              <a:t>is the </a:t>
            </a:r>
            <a:r>
              <a:rPr lang="en-GB" sz="1280" dirty="0" smtClean="0"/>
              <a:t>advent downloading games from stores. Games on Mobiles can now install straight onto the Internal drive, stored games are there and loading is a matter of clicking on the game and selecting play. Configuring </a:t>
            </a:r>
            <a:r>
              <a:rPr lang="en-GB" sz="1280" dirty="0"/>
              <a:t>them is </a:t>
            </a:r>
            <a:r>
              <a:rPr lang="en-GB" sz="1280" dirty="0" smtClean="0"/>
              <a:t>still the same.</a:t>
            </a:r>
            <a:endParaRPr lang="en-GB" sz="1280" dirty="0"/>
          </a:p>
          <a:p>
            <a:pPr marL="255588" indent="-255588"/>
            <a:r>
              <a:rPr lang="en-GB" sz="1280" dirty="0" smtClean="0"/>
              <a:t>For </a:t>
            </a:r>
            <a:r>
              <a:rPr lang="en-GB" sz="1280" dirty="0"/>
              <a:t>this </a:t>
            </a:r>
            <a:r>
              <a:rPr lang="en-GB" sz="1280" dirty="0" smtClean="0"/>
              <a:t>task </a:t>
            </a:r>
            <a:r>
              <a:rPr lang="en-GB" sz="1280" dirty="0"/>
              <a:t>you will need to write an introduction and then demonstrate Installing a </a:t>
            </a:r>
            <a:r>
              <a:rPr lang="en-GB" sz="1280" dirty="0" smtClean="0"/>
              <a:t>Mobile Game</a:t>
            </a:r>
            <a:r>
              <a:rPr lang="en-GB" sz="1280" dirty="0"/>
              <a:t>, setting the options, configuring the </a:t>
            </a:r>
            <a:r>
              <a:rPr lang="en-GB" sz="1280" dirty="0" smtClean="0"/>
              <a:t>controller, </a:t>
            </a:r>
            <a:r>
              <a:rPr lang="en-GB" sz="1280" dirty="0"/>
              <a:t>sound and finally configuring the network play options. Evidence needs to be created and described with technical descriptions of how to </a:t>
            </a:r>
            <a:r>
              <a:rPr lang="en-GB" sz="1280" dirty="0" smtClean="0"/>
              <a:t>download, pay for </a:t>
            </a:r>
            <a:r>
              <a:rPr lang="en-GB" sz="1280" dirty="0"/>
              <a:t>and configure </a:t>
            </a:r>
            <a:r>
              <a:rPr lang="en-GB" sz="1280" dirty="0" smtClean="0"/>
              <a:t>game settings. </a:t>
            </a:r>
            <a:r>
              <a:rPr lang="en-GB" sz="1280" dirty="0"/>
              <a:t>Justification needs to be given of the choice of </a:t>
            </a:r>
            <a:r>
              <a:rPr lang="en-GB" sz="1280" dirty="0" smtClean="0"/>
              <a:t>store </a:t>
            </a:r>
            <a:r>
              <a:rPr lang="en-GB" sz="1280" dirty="0"/>
              <a:t>and the choice of settings.</a:t>
            </a:r>
          </a:p>
          <a:p>
            <a:pPr marL="627063" indent="-271463">
              <a:buFont typeface="+mj-lt"/>
              <a:buAutoNum type="arabicPeriod"/>
            </a:pPr>
            <a:r>
              <a:rPr lang="en-GB" sz="1280" dirty="0"/>
              <a:t>Show </a:t>
            </a:r>
            <a:r>
              <a:rPr lang="en-GB" sz="1280" dirty="0" smtClean="0"/>
              <a:t>choosing the online store to download the game from and logging in to your account to pay for it.</a:t>
            </a:r>
            <a:endParaRPr lang="en-GB" sz="1280" dirty="0"/>
          </a:p>
          <a:p>
            <a:pPr marL="627063" indent="-271463">
              <a:buFont typeface="+mj-lt"/>
              <a:buAutoNum type="arabicPeriod"/>
            </a:pPr>
            <a:r>
              <a:rPr lang="en-GB" sz="1280" dirty="0"/>
              <a:t>Show installing a </a:t>
            </a:r>
            <a:r>
              <a:rPr lang="en-GB" sz="1280" dirty="0" smtClean="0"/>
              <a:t>Mobile </a:t>
            </a:r>
            <a:r>
              <a:rPr lang="en-GB" sz="1280" dirty="0"/>
              <a:t>game of your choice (it should have some network play option)</a:t>
            </a:r>
          </a:p>
          <a:p>
            <a:pPr marL="627063" indent="-271463">
              <a:buFont typeface="+mj-lt"/>
              <a:buAutoNum type="arabicPeriod"/>
            </a:pPr>
            <a:r>
              <a:rPr lang="en-GB" sz="1280" dirty="0"/>
              <a:t>Show changing the setting of your installed game, sound, screen, controller etc. and justify your choices.</a:t>
            </a:r>
          </a:p>
          <a:p>
            <a:pPr marL="627063" indent="-271463">
              <a:buFont typeface="+mj-lt"/>
              <a:buAutoNum type="arabicPeriod"/>
            </a:pPr>
            <a:r>
              <a:rPr lang="en-GB" sz="1280" dirty="0"/>
              <a:t>Show in game configurations and justify your choices.</a:t>
            </a:r>
          </a:p>
          <a:p>
            <a:pPr marL="627063" indent="-271463">
              <a:buFont typeface="+mj-lt"/>
              <a:buAutoNum type="arabicPeriod"/>
            </a:pPr>
            <a:r>
              <a:rPr lang="en-GB" sz="1280" dirty="0"/>
              <a:t>Show configuring the game for network play and justify your choice.</a:t>
            </a:r>
          </a:p>
          <a:p>
            <a:pPr marL="627063" indent="-271463">
              <a:buFont typeface="+mj-lt"/>
              <a:buAutoNum type="arabicPeriod"/>
            </a:pPr>
            <a:r>
              <a:rPr lang="en-GB" sz="1280" dirty="0"/>
              <a:t>Show the game playing on-line and off-line.</a:t>
            </a:r>
          </a:p>
          <a:p>
            <a:pPr marL="0" indent="0">
              <a:buNone/>
            </a:pPr>
            <a:r>
              <a:rPr lang="en-GB" sz="1280" b="1" dirty="0" smtClean="0"/>
              <a:t>P4.9 </a:t>
            </a:r>
            <a:r>
              <a:rPr lang="en-GB" sz="1280" b="1" dirty="0"/>
              <a:t>– Task </a:t>
            </a:r>
            <a:r>
              <a:rPr lang="en-GB" sz="1280" b="1" dirty="0" smtClean="0"/>
              <a:t>13 </a:t>
            </a:r>
            <a:r>
              <a:rPr lang="en-GB" sz="1280" b="1" dirty="0"/>
              <a:t>– </a:t>
            </a:r>
            <a:r>
              <a:rPr lang="en-GB" sz="1280" dirty="0"/>
              <a:t>Using examples and terminology demonstrate configuring a </a:t>
            </a:r>
            <a:r>
              <a:rPr lang="en-GB" sz="1280" b="1" dirty="0" smtClean="0"/>
              <a:t>Mobile Phone </a:t>
            </a:r>
            <a:r>
              <a:rPr lang="en-GB" sz="1280" dirty="0" smtClean="0"/>
              <a:t>or </a:t>
            </a:r>
            <a:r>
              <a:rPr lang="en-GB" sz="1280" b="1" dirty="0" smtClean="0"/>
              <a:t>Tablet</a:t>
            </a:r>
            <a:r>
              <a:rPr lang="en-GB" sz="1280" dirty="0" smtClean="0"/>
              <a:t> for </a:t>
            </a:r>
            <a:r>
              <a:rPr lang="en-GB" sz="1280" dirty="0"/>
              <a:t>a game setup, setting up a game and configuring the game for optimal settings</a:t>
            </a:r>
            <a:r>
              <a:rPr lang="en-GB" sz="1280" dirty="0" smtClean="0"/>
              <a:t>.</a:t>
            </a:r>
          </a:p>
          <a:p>
            <a:pPr marL="0" indent="0">
              <a:buNone/>
            </a:pPr>
            <a:r>
              <a:rPr lang="en-GB" sz="1280" b="1" dirty="0" smtClean="0"/>
              <a:t>M4.3 </a:t>
            </a:r>
            <a:r>
              <a:rPr lang="en-GB" sz="1280" b="1" dirty="0"/>
              <a:t>– Task </a:t>
            </a:r>
            <a:r>
              <a:rPr lang="en-GB" sz="1280" b="1" dirty="0" smtClean="0"/>
              <a:t>14 </a:t>
            </a:r>
            <a:r>
              <a:rPr lang="en-GB" sz="1280" b="1" dirty="0"/>
              <a:t>- </a:t>
            </a:r>
            <a:r>
              <a:rPr lang="en-GB" sz="1280" dirty="0"/>
              <a:t>Explain the different ways in which you could connect for multiplayer gaming for </a:t>
            </a:r>
            <a:r>
              <a:rPr lang="en-GB" sz="1280" b="1" dirty="0" smtClean="0"/>
              <a:t>Mobile</a:t>
            </a:r>
            <a:r>
              <a:rPr lang="en-GB" sz="1280" dirty="0" smtClean="0"/>
              <a:t> Games.</a:t>
            </a:r>
          </a:p>
          <a:p>
            <a:pPr marL="0" indent="0">
              <a:buNone/>
            </a:pPr>
            <a:r>
              <a:rPr lang="en-GB" sz="1280" b="1" dirty="0" smtClean="0"/>
              <a:t>D4.3 </a:t>
            </a:r>
            <a:r>
              <a:rPr lang="en-GB" sz="1280" b="1" dirty="0"/>
              <a:t>– Task </a:t>
            </a:r>
            <a:r>
              <a:rPr lang="en-GB" sz="1280" b="1" dirty="0" smtClean="0"/>
              <a:t>15 </a:t>
            </a:r>
            <a:r>
              <a:rPr lang="en-GB" sz="1280" b="1" dirty="0"/>
              <a:t>- </a:t>
            </a:r>
            <a:r>
              <a:rPr lang="en-GB" sz="1280" dirty="0"/>
              <a:t>Justify from the available </a:t>
            </a:r>
            <a:r>
              <a:rPr lang="en-GB" sz="1280" dirty="0" smtClean="0"/>
              <a:t>Mobile connection </a:t>
            </a:r>
            <a:r>
              <a:rPr lang="en-GB" sz="1280" dirty="0"/>
              <a:t>types how each is appropriate for the different multiplayer gaming experiences in terms of costs, speed, number of users and user locations</a:t>
            </a:r>
            <a:r>
              <a:rPr lang="en-GB" sz="1280" dirty="0" smtClean="0"/>
              <a:t>.</a:t>
            </a:r>
            <a:endParaRPr lang="en-GB" sz="1280" dirty="0"/>
          </a:p>
        </p:txBody>
      </p:sp>
      <p:sp>
        <p:nvSpPr>
          <p:cNvPr id="17" name="Title 2"/>
          <p:cNvSpPr>
            <a:spLocks noGrp="1"/>
          </p:cNvSpPr>
          <p:nvPr>
            <p:ph type="title"/>
          </p:nvPr>
        </p:nvSpPr>
        <p:spPr>
          <a:xfrm>
            <a:off x="230832" y="116632"/>
            <a:ext cx="8733656" cy="504056"/>
          </a:xfrm>
        </p:spPr>
        <p:txBody>
          <a:bodyPr>
            <a:noAutofit/>
          </a:bodyPr>
          <a:lstStyle/>
          <a:p>
            <a:r>
              <a:rPr lang="en-GB" sz="1600" dirty="0" smtClean="0"/>
              <a:t>P4.9 </a:t>
            </a:r>
            <a:r>
              <a:rPr lang="en-GB" sz="1600" dirty="0"/>
              <a:t>– Installing and configuring platforms and devices to enable gameplay - </a:t>
            </a:r>
            <a:r>
              <a:rPr lang="en-GB" sz="1600" dirty="0" smtClean="0"/>
              <a:t>Mobiles</a:t>
            </a:r>
            <a:endParaRPr lang="en-GB" sz="1600" dirty="0"/>
          </a:p>
        </p:txBody>
      </p:sp>
    </p:spTree>
    <p:extLst>
      <p:ext uri="{BB962C8B-B14F-4D97-AF65-F5344CB8AC3E}">
        <p14:creationId xmlns:p14="http://schemas.microsoft.com/office/powerpoint/2010/main" val="28984087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616624"/>
          </a:xfrm>
        </p:spPr>
        <p:txBody>
          <a:bodyPr>
            <a:noAutofit/>
          </a:bodyPr>
          <a:lstStyle/>
          <a:p>
            <a:pPr marL="255588" indent="-255588"/>
            <a:r>
              <a:rPr lang="en-GB" sz="1240" dirty="0"/>
              <a:t>Installing </a:t>
            </a:r>
            <a:r>
              <a:rPr lang="en-GB" sz="1240" dirty="0" smtClean="0"/>
              <a:t>a </a:t>
            </a:r>
            <a:r>
              <a:rPr lang="en-GB" sz="1240" b="1" dirty="0" smtClean="0"/>
              <a:t>Handheld</a:t>
            </a:r>
            <a:r>
              <a:rPr lang="en-GB" sz="1240" dirty="0" smtClean="0"/>
              <a:t> game </a:t>
            </a:r>
            <a:r>
              <a:rPr lang="en-GB" sz="1240" dirty="0"/>
              <a:t>has changed </a:t>
            </a:r>
            <a:r>
              <a:rPr lang="en-GB" sz="1240" dirty="0" smtClean="0"/>
              <a:t>only once </a:t>
            </a:r>
            <a:r>
              <a:rPr lang="en-GB" sz="1240" dirty="0"/>
              <a:t>over the </a:t>
            </a:r>
            <a:r>
              <a:rPr lang="en-GB" sz="1240" dirty="0" smtClean="0"/>
              <a:t>years. First put the cartridge into the Handheld device. Then switch on the Handheld, game boots up, then click the setting and choose the configuration, </a:t>
            </a:r>
            <a:r>
              <a:rPr lang="en-GB" sz="1240" dirty="0"/>
              <a:t>wait, configure </a:t>
            </a:r>
            <a:r>
              <a:rPr lang="en-GB" sz="1240" dirty="0" smtClean="0"/>
              <a:t>up</a:t>
            </a:r>
            <a:r>
              <a:rPr lang="en-GB" sz="1240" dirty="0"/>
              <a:t>, down, left, right, shoot, pause </a:t>
            </a:r>
            <a:r>
              <a:rPr lang="en-GB" sz="1240" dirty="0" smtClean="0"/>
              <a:t>etc. </a:t>
            </a:r>
            <a:r>
              <a:rPr lang="en-GB" sz="1240" dirty="0"/>
              <a:t>or load where you left off, then Run game</a:t>
            </a:r>
            <a:r>
              <a:rPr lang="en-GB" sz="1240" dirty="0" smtClean="0"/>
              <a:t>. </a:t>
            </a:r>
            <a:r>
              <a:rPr lang="en-GB" sz="1240" dirty="0"/>
              <a:t>Play game, die. Try again. Second time no more </a:t>
            </a:r>
            <a:r>
              <a:rPr lang="en-GB" sz="1240" dirty="0" smtClean="0"/>
              <a:t>configuring</a:t>
            </a:r>
            <a:r>
              <a:rPr lang="en-GB" sz="1240" dirty="0"/>
              <a:t>, game had </a:t>
            </a:r>
            <a:r>
              <a:rPr lang="en-GB" sz="1240" dirty="0" smtClean="0"/>
              <a:t>an option for the saved setting </a:t>
            </a:r>
            <a:r>
              <a:rPr lang="en-GB" sz="1240" dirty="0"/>
              <a:t>and load game where we left off.</a:t>
            </a:r>
          </a:p>
          <a:p>
            <a:pPr marL="255588" indent="-255588"/>
            <a:r>
              <a:rPr lang="en-GB" sz="1240" dirty="0"/>
              <a:t>The </a:t>
            </a:r>
            <a:r>
              <a:rPr lang="en-GB" sz="1240" dirty="0" smtClean="0"/>
              <a:t>thing </a:t>
            </a:r>
            <a:r>
              <a:rPr lang="en-GB" sz="1240" dirty="0"/>
              <a:t>that </a:t>
            </a:r>
            <a:r>
              <a:rPr lang="en-GB" sz="1240" dirty="0" smtClean="0"/>
              <a:t>changed </a:t>
            </a:r>
            <a:r>
              <a:rPr lang="en-GB" sz="1240" dirty="0"/>
              <a:t>is the </a:t>
            </a:r>
            <a:r>
              <a:rPr lang="en-GB" sz="1240" dirty="0" smtClean="0"/>
              <a:t>advent downloading games from stores onto Handhelds. Games on Handhelds can now install straight onto the Memory Stick, MMC, stored games are there and loading is a matter of clicking on the game from the multiple menu system and selecting play. Configuring </a:t>
            </a:r>
            <a:r>
              <a:rPr lang="en-GB" sz="1240" dirty="0"/>
              <a:t>them is </a:t>
            </a:r>
            <a:r>
              <a:rPr lang="en-GB" sz="1240" dirty="0" smtClean="0"/>
              <a:t>still the same.</a:t>
            </a:r>
            <a:endParaRPr lang="en-GB" sz="1240" dirty="0"/>
          </a:p>
          <a:p>
            <a:pPr marL="255588" indent="-255588"/>
            <a:r>
              <a:rPr lang="en-GB" sz="1240" dirty="0" smtClean="0"/>
              <a:t>For </a:t>
            </a:r>
            <a:r>
              <a:rPr lang="en-GB" sz="1240" dirty="0"/>
              <a:t>this </a:t>
            </a:r>
            <a:r>
              <a:rPr lang="en-GB" sz="1240" dirty="0" smtClean="0"/>
              <a:t>task </a:t>
            </a:r>
            <a:r>
              <a:rPr lang="en-GB" sz="1240" dirty="0"/>
              <a:t>you will need to write an introduction and then demonstrate Installing a </a:t>
            </a:r>
            <a:r>
              <a:rPr lang="en-GB" sz="1240" dirty="0" smtClean="0"/>
              <a:t>Handheld Game</a:t>
            </a:r>
            <a:r>
              <a:rPr lang="en-GB" sz="1240" dirty="0"/>
              <a:t>, setting the options, configuring the </a:t>
            </a:r>
            <a:r>
              <a:rPr lang="en-GB" sz="1240" dirty="0" smtClean="0"/>
              <a:t>controller, </a:t>
            </a:r>
            <a:r>
              <a:rPr lang="en-GB" sz="1240" dirty="0"/>
              <a:t>sound and finally configuring the network play options. Evidence needs to be created and described with technical descriptions of how to </a:t>
            </a:r>
            <a:r>
              <a:rPr lang="en-GB" sz="1240" dirty="0" smtClean="0"/>
              <a:t>download, pay for </a:t>
            </a:r>
            <a:r>
              <a:rPr lang="en-GB" sz="1240" dirty="0"/>
              <a:t>and configure </a:t>
            </a:r>
            <a:r>
              <a:rPr lang="en-GB" sz="1240" dirty="0" smtClean="0"/>
              <a:t>game settings. </a:t>
            </a:r>
            <a:r>
              <a:rPr lang="en-GB" sz="1240" dirty="0"/>
              <a:t>Justification needs to be given of the choice of </a:t>
            </a:r>
            <a:r>
              <a:rPr lang="en-GB" sz="1240" dirty="0" smtClean="0"/>
              <a:t>store </a:t>
            </a:r>
            <a:r>
              <a:rPr lang="en-GB" sz="1240" dirty="0"/>
              <a:t>and the choice of settings.</a:t>
            </a:r>
          </a:p>
          <a:p>
            <a:pPr marL="450850" indent="-177800">
              <a:buFont typeface="+mj-lt"/>
              <a:buAutoNum type="arabicPeriod"/>
            </a:pPr>
            <a:r>
              <a:rPr lang="en-GB" sz="1240" dirty="0"/>
              <a:t>Show </a:t>
            </a:r>
            <a:r>
              <a:rPr lang="en-GB" sz="1240" dirty="0" smtClean="0"/>
              <a:t>choosing the online store to download the game from and logging in to your account to pay for it.</a:t>
            </a:r>
            <a:endParaRPr lang="en-GB" sz="1240" dirty="0"/>
          </a:p>
          <a:p>
            <a:pPr marL="450850" indent="-177800">
              <a:buFont typeface="+mj-lt"/>
              <a:buAutoNum type="arabicPeriod"/>
            </a:pPr>
            <a:r>
              <a:rPr lang="en-GB" sz="1240" dirty="0"/>
              <a:t>Show </a:t>
            </a:r>
            <a:r>
              <a:rPr lang="en-GB" sz="1240" dirty="0" smtClean="0"/>
              <a:t>running or installing </a:t>
            </a:r>
            <a:r>
              <a:rPr lang="en-GB" sz="1240" dirty="0"/>
              <a:t>a </a:t>
            </a:r>
            <a:r>
              <a:rPr lang="en-GB" sz="1240" dirty="0" smtClean="0"/>
              <a:t>Handheld </a:t>
            </a:r>
            <a:r>
              <a:rPr lang="en-GB" sz="1240" dirty="0"/>
              <a:t>game of your choice (it should have some network play option)</a:t>
            </a:r>
          </a:p>
          <a:p>
            <a:pPr marL="450850" indent="-177800">
              <a:buFont typeface="+mj-lt"/>
              <a:buAutoNum type="arabicPeriod"/>
            </a:pPr>
            <a:r>
              <a:rPr lang="en-GB" sz="1240" dirty="0"/>
              <a:t>Show changing the setting of your installed game, sound, screen, controller etc. and justify your choices.</a:t>
            </a:r>
          </a:p>
          <a:p>
            <a:pPr marL="450850" indent="-177800">
              <a:buFont typeface="+mj-lt"/>
              <a:buAutoNum type="arabicPeriod"/>
            </a:pPr>
            <a:r>
              <a:rPr lang="en-GB" sz="1240" dirty="0"/>
              <a:t>Show in game configurations and justify your choices.</a:t>
            </a:r>
          </a:p>
          <a:p>
            <a:pPr marL="450850" indent="-177800">
              <a:buFont typeface="+mj-lt"/>
              <a:buAutoNum type="arabicPeriod"/>
            </a:pPr>
            <a:r>
              <a:rPr lang="en-GB" sz="1240" dirty="0"/>
              <a:t>Show configuring the game for network play and justify your choice.</a:t>
            </a:r>
          </a:p>
          <a:p>
            <a:pPr marL="450850" indent="-177800">
              <a:buFont typeface="+mj-lt"/>
              <a:buAutoNum type="arabicPeriod"/>
            </a:pPr>
            <a:r>
              <a:rPr lang="en-GB" sz="1240" dirty="0"/>
              <a:t>Show the game playing on-line and off-line.</a:t>
            </a:r>
          </a:p>
          <a:p>
            <a:pPr marL="0" indent="0">
              <a:buNone/>
            </a:pPr>
            <a:r>
              <a:rPr lang="en-GB" sz="1240" b="1" dirty="0" smtClean="0"/>
              <a:t>P4.10 </a:t>
            </a:r>
            <a:r>
              <a:rPr lang="en-GB" sz="1240" b="1" dirty="0"/>
              <a:t>– Task </a:t>
            </a:r>
            <a:r>
              <a:rPr lang="en-GB" sz="1240" b="1" dirty="0" smtClean="0"/>
              <a:t>16 </a:t>
            </a:r>
            <a:r>
              <a:rPr lang="en-GB" sz="1240" b="1" dirty="0"/>
              <a:t>– </a:t>
            </a:r>
            <a:r>
              <a:rPr lang="en-GB" sz="1240" dirty="0"/>
              <a:t>Using examples and terminology demonstrate configuring a </a:t>
            </a:r>
            <a:r>
              <a:rPr lang="en-GB" sz="1240" b="1" dirty="0" smtClean="0"/>
              <a:t>Handheld </a:t>
            </a:r>
            <a:r>
              <a:rPr lang="en-GB" sz="1240" dirty="0" smtClean="0"/>
              <a:t>for </a:t>
            </a:r>
            <a:r>
              <a:rPr lang="en-GB" sz="1240" dirty="0"/>
              <a:t>a game setup, setting up a game and configuring the game for optimal settings</a:t>
            </a:r>
            <a:r>
              <a:rPr lang="en-GB" sz="1240" dirty="0" smtClean="0"/>
              <a:t>.</a:t>
            </a:r>
          </a:p>
          <a:p>
            <a:pPr marL="0" indent="0">
              <a:buNone/>
            </a:pPr>
            <a:r>
              <a:rPr lang="en-GB" sz="1240" b="1" dirty="0" smtClean="0"/>
              <a:t>M4.4 – </a:t>
            </a:r>
            <a:r>
              <a:rPr lang="en-GB" sz="1240" b="1" dirty="0"/>
              <a:t>Task </a:t>
            </a:r>
            <a:r>
              <a:rPr lang="en-GB" sz="1240" b="1" dirty="0" smtClean="0"/>
              <a:t>17 </a:t>
            </a:r>
            <a:r>
              <a:rPr lang="en-GB" sz="1240" b="1" dirty="0"/>
              <a:t>- </a:t>
            </a:r>
            <a:r>
              <a:rPr lang="en-GB" sz="1240" dirty="0"/>
              <a:t>Explain the different ways in which you could connect for multiplayer gaming for </a:t>
            </a:r>
            <a:r>
              <a:rPr lang="en-GB" sz="1240" b="1" dirty="0" smtClean="0"/>
              <a:t>Handheld</a:t>
            </a:r>
            <a:r>
              <a:rPr lang="en-GB" sz="1240" dirty="0" smtClean="0"/>
              <a:t> </a:t>
            </a:r>
            <a:r>
              <a:rPr lang="en-GB" sz="1240" dirty="0"/>
              <a:t>Games</a:t>
            </a:r>
          </a:p>
          <a:p>
            <a:pPr marL="0" indent="0">
              <a:buNone/>
            </a:pPr>
            <a:r>
              <a:rPr lang="en-GB" sz="1240" b="1" dirty="0" smtClean="0"/>
              <a:t>D4.4 </a:t>
            </a:r>
            <a:r>
              <a:rPr lang="en-GB" sz="1240" b="1" dirty="0"/>
              <a:t>– Task </a:t>
            </a:r>
            <a:r>
              <a:rPr lang="en-GB" sz="1240" b="1" dirty="0" smtClean="0"/>
              <a:t>18 </a:t>
            </a:r>
            <a:r>
              <a:rPr lang="en-GB" sz="1240" b="1" dirty="0"/>
              <a:t>- </a:t>
            </a:r>
            <a:r>
              <a:rPr lang="en-GB" sz="1240" dirty="0"/>
              <a:t>Justify from the available </a:t>
            </a:r>
            <a:r>
              <a:rPr lang="en-GB" sz="1240" dirty="0" smtClean="0"/>
              <a:t>Handheld connection </a:t>
            </a:r>
            <a:r>
              <a:rPr lang="en-GB" sz="1240" dirty="0"/>
              <a:t>types how each is appropriate for the different multiplayer gaming experiences in terms of costs, speed, number of users and user locations</a:t>
            </a:r>
            <a:r>
              <a:rPr lang="en-GB" sz="1240" dirty="0" smtClean="0"/>
              <a:t>.</a:t>
            </a:r>
            <a:endParaRPr lang="en-GB" sz="1240" dirty="0"/>
          </a:p>
        </p:txBody>
      </p:sp>
      <p:sp>
        <p:nvSpPr>
          <p:cNvPr id="17" name="Title 2"/>
          <p:cNvSpPr>
            <a:spLocks noGrp="1"/>
          </p:cNvSpPr>
          <p:nvPr>
            <p:ph type="title"/>
          </p:nvPr>
        </p:nvSpPr>
        <p:spPr>
          <a:xfrm>
            <a:off x="230832" y="116632"/>
            <a:ext cx="8733656" cy="504056"/>
          </a:xfrm>
        </p:spPr>
        <p:txBody>
          <a:bodyPr>
            <a:noAutofit/>
          </a:bodyPr>
          <a:lstStyle/>
          <a:p>
            <a:r>
              <a:rPr lang="en-GB" sz="1500" dirty="0" smtClean="0"/>
              <a:t>P4.10 </a:t>
            </a:r>
            <a:r>
              <a:rPr lang="en-GB" sz="1500" dirty="0"/>
              <a:t>– Installing and configuring platforms and devices to enable gameplay - </a:t>
            </a:r>
            <a:r>
              <a:rPr lang="en-GB" sz="1500" dirty="0" smtClean="0"/>
              <a:t>Handheld</a:t>
            </a:r>
            <a:endParaRPr lang="en-GB" sz="1500" dirty="0"/>
          </a:p>
        </p:txBody>
      </p:sp>
    </p:spTree>
    <p:extLst>
      <p:ext uri="{BB962C8B-B14F-4D97-AF65-F5344CB8AC3E}">
        <p14:creationId xmlns:p14="http://schemas.microsoft.com/office/powerpoint/2010/main" val="4157984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0" indent="0">
              <a:buNone/>
            </a:pPr>
            <a:r>
              <a:rPr lang="en-GB" sz="1600" b="1" dirty="0"/>
              <a:t>P4.1 – Task 1 – </a:t>
            </a:r>
            <a:r>
              <a:rPr lang="en-GB" sz="1600" dirty="0"/>
              <a:t>Using examples and terminology discuss and explain the technology around the connector cables used to connect a console to a display.</a:t>
            </a:r>
          </a:p>
          <a:p>
            <a:pPr marL="0" indent="0">
              <a:buNone/>
            </a:pPr>
            <a:r>
              <a:rPr lang="en-GB" sz="1600" b="1" dirty="0" smtClean="0"/>
              <a:t>P4.2 </a:t>
            </a:r>
            <a:r>
              <a:rPr lang="en-GB" sz="1600" b="1" dirty="0"/>
              <a:t>– Task 2 – </a:t>
            </a:r>
            <a:r>
              <a:rPr lang="en-GB" sz="1600" dirty="0"/>
              <a:t>Using examples and terminology discuss and explain the technology around the connector cables used to connect a console to a Console.</a:t>
            </a:r>
          </a:p>
          <a:p>
            <a:pPr marL="0" indent="0">
              <a:buNone/>
            </a:pPr>
            <a:r>
              <a:rPr lang="en-GB" sz="1600" b="1" dirty="0" smtClean="0"/>
              <a:t>P4.3 </a:t>
            </a:r>
            <a:r>
              <a:rPr lang="en-GB" sz="1600" b="1" dirty="0"/>
              <a:t>– Task 3 – </a:t>
            </a:r>
            <a:r>
              <a:rPr lang="en-GB" sz="1600" dirty="0"/>
              <a:t>Using examples and terminology discuss and explain the technology around the LAN and WAN network connections and how it is used in the gaming world.</a:t>
            </a:r>
          </a:p>
          <a:p>
            <a:pPr marL="0" indent="0">
              <a:buNone/>
            </a:pPr>
            <a:r>
              <a:rPr lang="en-GB" sz="1600" b="1" dirty="0" smtClean="0"/>
              <a:t>P4.4 </a:t>
            </a:r>
            <a:r>
              <a:rPr lang="en-GB" sz="1600" b="1" dirty="0"/>
              <a:t>– Task 4 – </a:t>
            </a:r>
            <a:r>
              <a:rPr lang="en-GB" sz="1600" dirty="0"/>
              <a:t>Using examples and terminology discuss and explain the technology around the Wireless and Wireless Devices and how it is used in the gaming world.</a:t>
            </a:r>
          </a:p>
          <a:p>
            <a:pPr marL="0" indent="0">
              <a:buNone/>
            </a:pPr>
            <a:r>
              <a:rPr lang="en-GB" sz="1600" b="1" dirty="0" smtClean="0"/>
              <a:t>P4.5 </a:t>
            </a:r>
            <a:r>
              <a:rPr lang="en-GB" sz="1600" b="1" dirty="0"/>
              <a:t>– Task 5 – </a:t>
            </a:r>
            <a:r>
              <a:rPr lang="en-GB" sz="1600" dirty="0"/>
              <a:t>Using examples and terminology discuss and explain the technology around the d controllers and how they are used in the </a:t>
            </a:r>
            <a:r>
              <a:rPr lang="en-GB" sz="1600" dirty="0" smtClean="0"/>
              <a:t>gaming </a:t>
            </a:r>
            <a:r>
              <a:rPr lang="en-GB" sz="1600" dirty="0"/>
              <a:t>world.</a:t>
            </a:r>
          </a:p>
          <a:p>
            <a:pPr marL="0" indent="0">
              <a:buNone/>
            </a:pPr>
            <a:r>
              <a:rPr lang="en-GB" sz="1600" b="1" dirty="0" smtClean="0"/>
              <a:t>P4.6 </a:t>
            </a:r>
            <a:r>
              <a:rPr lang="en-GB" sz="1600" b="1" dirty="0"/>
              <a:t>– Task 6 – </a:t>
            </a:r>
            <a:r>
              <a:rPr lang="en-GB" sz="1600" dirty="0"/>
              <a:t>Using examples and terminology discuss and explain the PC hardware games requirements and how they are used in the gaming world.</a:t>
            </a:r>
          </a:p>
          <a:p>
            <a:pPr marL="0" indent="0">
              <a:buNone/>
            </a:pPr>
            <a:r>
              <a:rPr lang="en-GB" sz="1600" b="1" dirty="0" smtClean="0"/>
              <a:t>P4.7 </a:t>
            </a:r>
            <a:r>
              <a:rPr lang="en-GB" sz="1600" b="1" dirty="0"/>
              <a:t>– Task 7 – </a:t>
            </a:r>
            <a:r>
              <a:rPr lang="en-GB" sz="1600" dirty="0"/>
              <a:t>Using examples and terminology demonstrate configuring a PC for a game setup, setting up a game and configuring the game for optimal settings.</a:t>
            </a:r>
            <a:endParaRPr lang="en-GB" sz="1600" b="1" dirty="0"/>
          </a:p>
          <a:p>
            <a:pPr marL="0" indent="0">
              <a:buNone/>
            </a:pPr>
            <a:r>
              <a:rPr lang="en-GB" sz="1600" b="1" dirty="0" smtClean="0"/>
              <a:t>M4.1 </a:t>
            </a:r>
            <a:r>
              <a:rPr lang="en-GB" sz="1600" b="1" dirty="0"/>
              <a:t>– Task 8 - </a:t>
            </a:r>
            <a:r>
              <a:rPr lang="en-GB" sz="1600" dirty="0"/>
              <a:t>Explain the different ways in which you could connect for multiplayer gaming for PC Games</a:t>
            </a:r>
          </a:p>
          <a:p>
            <a:pPr marL="0" indent="0">
              <a:buNone/>
            </a:pPr>
            <a:r>
              <a:rPr lang="en-GB" sz="1600" b="1" dirty="0" smtClean="0"/>
              <a:t>D4.1 </a:t>
            </a:r>
            <a:r>
              <a:rPr lang="en-GB" sz="1600" b="1" dirty="0"/>
              <a:t>– Task 9 - </a:t>
            </a:r>
            <a:r>
              <a:rPr lang="en-GB" sz="1600" dirty="0"/>
              <a:t>Justify from the available </a:t>
            </a:r>
            <a:r>
              <a:rPr lang="en-GB" sz="1600" b="1" dirty="0"/>
              <a:t>PC </a:t>
            </a:r>
            <a:r>
              <a:rPr lang="en-GB" sz="1600" dirty="0"/>
              <a:t>connection types how each is appropriate for the different multiplayer gaming experiences in terms of costs, speed, number of users and user </a:t>
            </a:r>
            <a:r>
              <a:rPr lang="en-GB" sz="1600" dirty="0" smtClean="0"/>
              <a:t>locations.</a:t>
            </a:r>
            <a:endParaRPr lang="en-GB" sz="1600" dirty="0"/>
          </a:p>
        </p:txBody>
      </p:sp>
      <p:sp>
        <p:nvSpPr>
          <p:cNvPr id="17" name="Title 2"/>
          <p:cNvSpPr>
            <a:spLocks noGrp="1"/>
          </p:cNvSpPr>
          <p:nvPr>
            <p:ph type="title"/>
          </p:nvPr>
        </p:nvSpPr>
        <p:spPr>
          <a:xfrm>
            <a:off x="230832" y="116632"/>
            <a:ext cx="8733656" cy="648072"/>
          </a:xfrm>
        </p:spPr>
        <p:txBody>
          <a:bodyPr>
            <a:noAutofit/>
          </a:bodyPr>
          <a:lstStyle/>
          <a:p>
            <a:r>
              <a:rPr lang="en-GB" dirty="0"/>
              <a:t>Assessment Task </a:t>
            </a:r>
            <a:r>
              <a:rPr lang="en-GB" dirty="0" smtClean="0"/>
              <a:t>List</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0" indent="0">
              <a:buNone/>
            </a:pPr>
            <a:r>
              <a:rPr lang="en-GB" sz="1500" b="1" dirty="0" smtClean="0"/>
              <a:t>P4.8 </a:t>
            </a:r>
            <a:r>
              <a:rPr lang="en-GB" sz="1500" b="1" dirty="0"/>
              <a:t>– Task 10 – </a:t>
            </a:r>
            <a:r>
              <a:rPr lang="en-GB" sz="1500" dirty="0"/>
              <a:t>Using examples and terminology demonstrate configuring a Console for a game setup, setting up a game and configuring the game for optimal settings.</a:t>
            </a:r>
          </a:p>
          <a:p>
            <a:pPr marL="0" indent="0">
              <a:buNone/>
            </a:pPr>
            <a:r>
              <a:rPr lang="en-GB" sz="1500" b="1" dirty="0" smtClean="0"/>
              <a:t>M4.2 </a:t>
            </a:r>
            <a:r>
              <a:rPr lang="en-GB" sz="1500" b="1" dirty="0"/>
              <a:t>– Task 11 - </a:t>
            </a:r>
            <a:r>
              <a:rPr lang="en-GB" sz="1500" dirty="0"/>
              <a:t>Explain the different ways in which you could connect for multiplayer gaming for </a:t>
            </a:r>
            <a:r>
              <a:rPr lang="en-GB" sz="1500" b="1" dirty="0"/>
              <a:t>Console</a:t>
            </a:r>
            <a:r>
              <a:rPr lang="en-GB" sz="1500" dirty="0"/>
              <a:t> Games</a:t>
            </a:r>
          </a:p>
          <a:p>
            <a:pPr marL="0" indent="0">
              <a:buNone/>
            </a:pPr>
            <a:r>
              <a:rPr lang="en-GB" sz="1500" b="1" dirty="0" smtClean="0"/>
              <a:t>D4.2 </a:t>
            </a:r>
            <a:r>
              <a:rPr lang="en-GB" sz="1500" b="1" dirty="0"/>
              <a:t>– Task 12 - </a:t>
            </a:r>
            <a:r>
              <a:rPr lang="en-GB" sz="1500" dirty="0"/>
              <a:t>Justify from the available </a:t>
            </a:r>
            <a:r>
              <a:rPr lang="en-GB" sz="1500" b="1" dirty="0"/>
              <a:t>Console </a:t>
            </a:r>
            <a:r>
              <a:rPr lang="en-GB" sz="1500" dirty="0"/>
              <a:t>connection types how each is appropriate for the different multiplayer gaming experiences in terms of costs, speed, number of users and user locations.</a:t>
            </a:r>
          </a:p>
          <a:p>
            <a:pPr marL="0" indent="0">
              <a:buNone/>
            </a:pPr>
            <a:r>
              <a:rPr lang="en-GB" sz="1500" b="1" dirty="0" smtClean="0"/>
              <a:t>P4.9 </a:t>
            </a:r>
            <a:r>
              <a:rPr lang="en-GB" sz="1500" b="1" dirty="0"/>
              <a:t>– Task 13 – </a:t>
            </a:r>
            <a:r>
              <a:rPr lang="en-GB" sz="1500" dirty="0"/>
              <a:t>Using examples and terminology demonstrate configuring a </a:t>
            </a:r>
            <a:r>
              <a:rPr lang="en-GB" sz="1500" b="1" dirty="0"/>
              <a:t>Mobile Phone </a:t>
            </a:r>
            <a:r>
              <a:rPr lang="en-GB" sz="1500" dirty="0"/>
              <a:t>or </a:t>
            </a:r>
            <a:r>
              <a:rPr lang="en-GB" sz="1500" b="1" dirty="0"/>
              <a:t>Tablet</a:t>
            </a:r>
            <a:r>
              <a:rPr lang="en-GB" sz="1500" dirty="0"/>
              <a:t> for a game setup, setting up a game and configuring the game for optimal settings.</a:t>
            </a:r>
          </a:p>
          <a:p>
            <a:pPr marL="0" indent="0">
              <a:buNone/>
            </a:pPr>
            <a:r>
              <a:rPr lang="en-GB" sz="1500" b="1" dirty="0" smtClean="0"/>
              <a:t>M4.3 </a:t>
            </a:r>
            <a:r>
              <a:rPr lang="en-GB" sz="1500" b="1" dirty="0"/>
              <a:t>– Task 14 - </a:t>
            </a:r>
            <a:r>
              <a:rPr lang="en-GB" sz="1500" dirty="0"/>
              <a:t>Explain the different ways in which you could connect for multiplayer gaming for </a:t>
            </a:r>
            <a:r>
              <a:rPr lang="en-GB" sz="1500" b="1" dirty="0"/>
              <a:t>Mobile</a:t>
            </a:r>
            <a:r>
              <a:rPr lang="en-GB" sz="1500" dirty="0"/>
              <a:t> Games.</a:t>
            </a:r>
          </a:p>
          <a:p>
            <a:pPr marL="0" indent="0">
              <a:buNone/>
            </a:pPr>
            <a:r>
              <a:rPr lang="en-GB" sz="1500" b="1" dirty="0" smtClean="0"/>
              <a:t>D4.3 </a:t>
            </a:r>
            <a:r>
              <a:rPr lang="en-GB" sz="1500" b="1" dirty="0"/>
              <a:t>– Task 15 - </a:t>
            </a:r>
            <a:r>
              <a:rPr lang="en-GB" sz="1500" dirty="0"/>
              <a:t>Justify from the available Mobile connection types how each is appropriate for the different multiplayer gaming experiences in terms of costs, speed, number of users and user locations</a:t>
            </a:r>
            <a:endParaRPr lang="en-GB" sz="1500" b="1" dirty="0" smtClean="0"/>
          </a:p>
          <a:p>
            <a:pPr marL="0" indent="0">
              <a:buNone/>
            </a:pPr>
            <a:r>
              <a:rPr lang="en-GB" sz="1500" b="1" dirty="0" smtClean="0"/>
              <a:t>P4.10 </a:t>
            </a:r>
            <a:r>
              <a:rPr lang="en-GB" sz="1500" b="1" dirty="0"/>
              <a:t>– Task 16 – </a:t>
            </a:r>
            <a:r>
              <a:rPr lang="en-GB" sz="1500" dirty="0"/>
              <a:t>Using examples and terminology demonstrate configuring a </a:t>
            </a:r>
            <a:r>
              <a:rPr lang="en-GB" sz="1500" b="1" dirty="0"/>
              <a:t>Handheld </a:t>
            </a:r>
            <a:r>
              <a:rPr lang="en-GB" sz="1500" dirty="0"/>
              <a:t>for a game setup, setting up a game and configuring the game for optimal settings.</a:t>
            </a:r>
          </a:p>
          <a:p>
            <a:pPr marL="0" indent="0">
              <a:buNone/>
            </a:pPr>
            <a:r>
              <a:rPr lang="en-GB" sz="1500" b="1" dirty="0" smtClean="0"/>
              <a:t>M4.4 – </a:t>
            </a:r>
            <a:r>
              <a:rPr lang="en-GB" sz="1500" b="1" dirty="0"/>
              <a:t>Task 17 - </a:t>
            </a:r>
            <a:r>
              <a:rPr lang="en-GB" sz="1500" dirty="0"/>
              <a:t>Explain the different ways in which you could connect for multiplayer gaming for </a:t>
            </a:r>
            <a:r>
              <a:rPr lang="en-GB" sz="1500" b="1" dirty="0"/>
              <a:t>Handheld</a:t>
            </a:r>
            <a:r>
              <a:rPr lang="en-GB" sz="1500" dirty="0"/>
              <a:t> Games</a:t>
            </a:r>
          </a:p>
          <a:p>
            <a:pPr marL="0" indent="0">
              <a:buNone/>
            </a:pPr>
            <a:r>
              <a:rPr lang="en-GB" sz="1500" b="1" dirty="0" smtClean="0"/>
              <a:t>D4.4 </a:t>
            </a:r>
            <a:r>
              <a:rPr lang="en-GB" sz="1500" b="1" dirty="0"/>
              <a:t>– Task 18 - </a:t>
            </a:r>
            <a:r>
              <a:rPr lang="en-GB" sz="1500" dirty="0"/>
              <a:t>Justify from the available Handheld connection types how each is appropriate for the different multiplayer gaming experiences in terms of costs, speed, number of users and user locations.</a:t>
            </a:r>
          </a:p>
        </p:txBody>
      </p:sp>
      <p:sp>
        <p:nvSpPr>
          <p:cNvPr id="17" name="Title 2"/>
          <p:cNvSpPr>
            <a:spLocks noGrp="1"/>
          </p:cNvSpPr>
          <p:nvPr>
            <p:ph type="title"/>
          </p:nvPr>
        </p:nvSpPr>
        <p:spPr>
          <a:xfrm>
            <a:off x="230832" y="116632"/>
            <a:ext cx="8733656" cy="648072"/>
          </a:xfrm>
        </p:spPr>
        <p:txBody>
          <a:bodyPr>
            <a:noAutofit/>
          </a:bodyPr>
          <a:lstStyle/>
          <a:p>
            <a:r>
              <a:rPr lang="en-GB" dirty="0"/>
              <a:t>Assessment Task </a:t>
            </a:r>
            <a:r>
              <a:rPr lang="en-GB" dirty="0" smtClean="0"/>
              <a:t>List</a:t>
            </a:r>
            <a:endParaRPr lang="en-GB" sz="3600" dirty="0"/>
          </a:p>
        </p:txBody>
      </p:sp>
    </p:spTree>
    <p:extLst>
      <p:ext uri="{BB962C8B-B14F-4D97-AF65-F5344CB8AC3E}">
        <p14:creationId xmlns:p14="http://schemas.microsoft.com/office/powerpoint/2010/main" val="228669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r>
              <a:rPr lang="en-GB" sz="1600" b="1" dirty="0" smtClean="0"/>
              <a:t>Assessment </a:t>
            </a:r>
            <a:r>
              <a:rPr lang="en-GB" sz="1600" b="1" dirty="0"/>
              <a:t>Criteria </a:t>
            </a:r>
            <a:r>
              <a:rPr lang="en-GB" sz="1600" b="1" dirty="0" smtClean="0"/>
              <a:t>P4</a:t>
            </a:r>
            <a:endParaRPr lang="en-GB" sz="1600" dirty="0"/>
          </a:p>
          <a:p>
            <a:r>
              <a:rPr lang="en-GB" sz="1600" dirty="0"/>
              <a:t>P4 The learners will need to provide evidence they have connected and configured at least two different platforms types, devices and games ready for game play. This could be evidenced in a report which could be supported with observation reports and photos with annotations. </a:t>
            </a:r>
            <a:endParaRPr lang="en-GB" sz="1600" dirty="0" smtClean="0"/>
          </a:p>
          <a:p>
            <a:r>
              <a:rPr lang="en-GB" sz="1600" b="1" dirty="0" smtClean="0"/>
              <a:t>Assessment </a:t>
            </a:r>
            <a:r>
              <a:rPr lang="en-GB" sz="1600" b="1" dirty="0"/>
              <a:t>Criteria </a:t>
            </a:r>
            <a:r>
              <a:rPr lang="en-GB" sz="1600" b="1" dirty="0" smtClean="0"/>
              <a:t>M4,</a:t>
            </a:r>
            <a:endParaRPr lang="en-GB" sz="1600" dirty="0"/>
          </a:p>
          <a:p>
            <a:r>
              <a:rPr lang="en-GB" sz="1600" dirty="0"/>
              <a:t>For merit criterion M4 learners must explain the different ways in which you could connect for multiplayer gaming for at least three of those identified in the learning outcome. This could be evidenced in the form of a report, presentation or leaflet for new users and supported by detailed annotated photos for connecting different multiplayer games </a:t>
            </a:r>
            <a:endParaRPr lang="en-GB" sz="1600" dirty="0" smtClean="0"/>
          </a:p>
          <a:p>
            <a:r>
              <a:rPr lang="en-GB" sz="1600" b="1" dirty="0" smtClean="0"/>
              <a:t>Assessment </a:t>
            </a:r>
            <a:r>
              <a:rPr lang="en-GB" sz="1600" b="1" dirty="0"/>
              <a:t>Criteria </a:t>
            </a:r>
            <a:r>
              <a:rPr lang="en-GB" sz="1600" b="1" dirty="0" smtClean="0"/>
              <a:t>D4 </a:t>
            </a:r>
            <a:endParaRPr lang="en-GB" sz="1600" dirty="0"/>
          </a:p>
          <a:p>
            <a:r>
              <a:rPr lang="en-GB" sz="1600" dirty="0"/>
              <a:t>For distinction criterion D4 learners must justify from the available connection types how each is appropriate for the different multiplayer gaming experiences. It may be beneficial for the </a:t>
            </a:r>
            <a:r>
              <a:rPr lang="en-GB" sz="1600" dirty="0" smtClean="0"/>
              <a:t>Unit </a:t>
            </a:r>
            <a:r>
              <a:rPr lang="en-GB" sz="1600" dirty="0"/>
              <a:t>15 </a:t>
            </a:r>
            <a:r>
              <a:rPr lang="en-GB" sz="1600" dirty="0" smtClean="0"/>
              <a:t>learners </a:t>
            </a:r>
            <a:r>
              <a:rPr lang="en-GB" sz="1600" dirty="0"/>
              <a:t>to be given a scenario which enables them to research and discuss different connections for different users with a view to providing a final judgment. This could be an expansion on the merit criteria and learners should include costs, speed, number of users and user locations. Findings should be well documented and justifications clearly explained.</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P4, M4 and D4</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Autofit/>
          </a:bodyPr>
          <a:lstStyle/>
          <a:p>
            <a:r>
              <a:rPr lang="en-GB" sz="2400" dirty="0" smtClean="0"/>
              <a:t>In </a:t>
            </a:r>
            <a:r>
              <a:rPr lang="en-GB" sz="2400" dirty="0"/>
              <a:t>this outcome the learners will need to be given the opportunity to connect and configure platforms and devices to enable gameplay including connecting the connections needed for multiplayer gaming. They should practice across a range of platforms including mobile technologies and understand the configuration settings and devices that they will use. </a:t>
            </a:r>
          </a:p>
          <a:p>
            <a:r>
              <a:rPr lang="en-GB" sz="2400" dirty="0"/>
              <a:t>The learners should carry out practical exercises using a variety of different platforms, peripherals and software. This works well with tutor demonstrating, then the learners carrying out practical exercises and recording their findings. If it is difficult to provide the learners with individual exercise they could work in groups, each taking a different role to ensure practical and hands-on experience for all. </a:t>
            </a:r>
            <a:endParaRPr lang="en-GB" sz="2200" dirty="0"/>
          </a:p>
        </p:txBody>
      </p:sp>
      <p:sp>
        <p:nvSpPr>
          <p:cNvPr id="3" name="Title 2"/>
          <p:cNvSpPr>
            <a:spLocks noGrp="1"/>
          </p:cNvSpPr>
          <p:nvPr>
            <p:ph type="title"/>
          </p:nvPr>
        </p:nvSpPr>
        <p:spPr>
          <a:xfrm>
            <a:off x="230832" y="116632"/>
            <a:ext cx="8733656" cy="720080"/>
          </a:xfrm>
        </p:spPr>
        <p:txBody>
          <a:bodyPr>
            <a:noAutofit/>
          </a:bodyPr>
          <a:lstStyle/>
          <a:p>
            <a:r>
              <a:rPr lang="en-GB" sz="1600" dirty="0" smtClean="0"/>
              <a:t>LO4 </a:t>
            </a:r>
            <a:r>
              <a:rPr lang="en-GB" sz="1600" dirty="0"/>
              <a:t>- Be able to connect and configure platforms and </a:t>
            </a:r>
            <a:r>
              <a:rPr lang="en-GB" sz="1600" dirty="0" smtClean="0"/>
              <a:t>devices to </a:t>
            </a:r>
            <a:r>
              <a:rPr lang="en-GB" sz="1600" dirty="0"/>
              <a:t>enable gameplay</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6768752" cy="5688632"/>
          </a:xfrm>
        </p:spPr>
        <p:txBody>
          <a:bodyPr>
            <a:noAutofit/>
          </a:bodyPr>
          <a:lstStyle/>
          <a:p>
            <a:pPr marL="255588" indent="-255588"/>
            <a:r>
              <a:rPr lang="en-GB" sz="1600" dirty="0" smtClean="0"/>
              <a:t>Ever since the first console  beyond a box came out, the Atari VCS and Intellivision Console, there has been a need to connect them to the television sets. Unlike Computers, the consoles took advantage of the UHF/VHF signal to output, restricting the quality down to its own internal hardware and cards but never restricted on the quality on the screens.</a:t>
            </a:r>
          </a:p>
          <a:p>
            <a:pPr marL="255588" indent="-255588"/>
            <a:r>
              <a:rPr lang="en-GB" sz="1600" dirty="0" smtClean="0"/>
              <a:t>For most consoles up to the PlayStation </a:t>
            </a:r>
            <a:r>
              <a:rPr lang="en-GB" sz="1600" dirty="0"/>
              <a:t>1 and </a:t>
            </a:r>
            <a:r>
              <a:rPr lang="en-GB" sz="1600" dirty="0" smtClean="0"/>
              <a:t>Nintendo 64 a standard 3 pinned jack, one for VHF, one for left and one for right audio was needed. See the image on the right. For the </a:t>
            </a:r>
            <a:r>
              <a:rPr lang="en-GB" sz="1600" dirty="0" err="1" smtClean="0"/>
              <a:t>Megadrive</a:t>
            </a:r>
            <a:r>
              <a:rPr lang="en-GB" sz="1600" dirty="0" smtClean="0"/>
              <a:t> this was a one pin lead with all three wires merged to the VHF output.</a:t>
            </a:r>
          </a:p>
          <a:p>
            <a:pPr marL="255588" indent="-255588"/>
            <a:r>
              <a:rPr lang="en-GB" sz="1600" dirty="0" smtClean="0"/>
              <a:t>Higher quality output from the 32bit onwards consoles demanded a different connector, and every console had something different depending on the motherboard inside. Even then the standard screen adapter tended to be VHF or </a:t>
            </a:r>
            <a:r>
              <a:rPr lang="en-GB" sz="1600" dirty="0" err="1" smtClean="0"/>
              <a:t>Scart</a:t>
            </a:r>
            <a:r>
              <a:rPr lang="en-GB" sz="1600" dirty="0" smtClean="0"/>
              <a:t> for the better signal and better graphics.</a:t>
            </a:r>
          </a:p>
          <a:p>
            <a:pPr marL="255588" indent="-255588"/>
            <a:r>
              <a:rPr lang="en-GB" sz="1600" dirty="0" smtClean="0"/>
              <a:t>Now there is HDMI, the new standard ending. Ever console now has the HDMI standard connector and different output socket which is capable of handing graphics up to 1900dpi.</a:t>
            </a:r>
          </a:p>
          <a:p>
            <a:pPr marL="0" indent="0">
              <a:buNone/>
            </a:pPr>
            <a:r>
              <a:rPr lang="en-GB" sz="1600" b="1" dirty="0" smtClean="0"/>
              <a:t>P4.1 – Task 1 – </a:t>
            </a:r>
            <a:r>
              <a:rPr lang="en-GB" sz="1600" dirty="0" smtClean="0"/>
              <a:t>Using examples and terminology discuss and explain the technology around the connector cables used to connect a console to a display.</a:t>
            </a:r>
          </a:p>
        </p:txBody>
      </p:sp>
      <p:sp>
        <p:nvSpPr>
          <p:cNvPr id="17" name="Title 2"/>
          <p:cNvSpPr>
            <a:spLocks noGrp="1"/>
          </p:cNvSpPr>
          <p:nvPr>
            <p:ph type="title"/>
          </p:nvPr>
        </p:nvSpPr>
        <p:spPr>
          <a:xfrm>
            <a:off x="230832" y="116632"/>
            <a:ext cx="8733656" cy="576064"/>
          </a:xfrm>
        </p:spPr>
        <p:txBody>
          <a:bodyPr>
            <a:noAutofit/>
          </a:bodyPr>
          <a:lstStyle/>
          <a:p>
            <a:r>
              <a:rPr lang="en-GB" sz="2800" dirty="0" smtClean="0"/>
              <a:t>P</a:t>
            </a:r>
            <a:r>
              <a:rPr lang="en-GB" sz="2800" dirty="0"/>
              <a:t>4</a:t>
            </a:r>
            <a:r>
              <a:rPr lang="en-GB" sz="2800" dirty="0" smtClean="0"/>
              <a:t>.1 </a:t>
            </a:r>
            <a:r>
              <a:rPr lang="en-GB" sz="2800" dirty="0"/>
              <a:t>– </a:t>
            </a:r>
            <a:r>
              <a:rPr lang="en-GB" sz="2800" dirty="0" smtClean="0"/>
              <a:t>Connection devices – Console to Display</a:t>
            </a:r>
            <a:endParaRPr lang="en-GB" sz="2800" dirty="0"/>
          </a:p>
        </p:txBody>
      </p:sp>
      <p:pic>
        <p:nvPicPr>
          <p:cNvPr id="1026" name="Picture 2" descr="http://www.best-electronics-ca.com/Composite%20Video%20cable%2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1264" y="692696"/>
            <a:ext cx="1865232"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00.i.aliimg.com/wsphoto/v0/947342538/5FT-1-5m-AV-Audio-Video-TO-RCA-font-b-Connector-b-font-Cable-Cord-Converter.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1948" y="2924944"/>
            <a:ext cx="1714779" cy="171477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www.videk.co.uk/shopimages/sections/thumbnails/2410HQ-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6438"/>
          <a:stretch/>
        </p:blipFill>
        <p:spPr bwMode="auto">
          <a:xfrm>
            <a:off x="7074501" y="4797152"/>
            <a:ext cx="1852226" cy="1547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82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7560840" cy="5688632"/>
          </a:xfrm>
        </p:spPr>
        <p:txBody>
          <a:bodyPr>
            <a:noAutofit/>
          </a:bodyPr>
          <a:lstStyle/>
          <a:p>
            <a:pPr marL="177800" indent="-177800"/>
            <a:r>
              <a:rPr lang="en-GB" sz="1350" dirty="0" smtClean="0"/>
              <a:t>Even the earlier consoles could not connect to each other. With the exception of a PC using a network card, consoles worked independently of each other </a:t>
            </a:r>
            <a:r>
              <a:rPr lang="en-GB" sz="1350" dirty="0"/>
              <a:t>and other machines. </a:t>
            </a:r>
            <a:r>
              <a:rPr lang="en-GB" sz="1350" dirty="0" smtClean="0"/>
              <a:t>The advent of the Internet capable consoles changed this but before the Internet there have been generations of consoles that had other methods of talking to each other.</a:t>
            </a:r>
          </a:p>
          <a:p>
            <a:pPr marL="177800" indent="-177800"/>
            <a:r>
              <a:rPr lang="en-GB" sz="1350" b="1" dirty="0" smtClean="0"/>
              <a:t>Gameboy Advance network play</a:t>
            </a:r>
            <a:r>
              <a:rPr lang="en-GB" sz="1350" dirty="0" smtClean="0"/>
              <a:t> – On the right is the cable used to connect two Gameboy advances to each other. The cable was little more than a chain link, games like </a:t>
            </a:r>
            <a:r>
              <a:rPr lang="en-GB" sz="1350" dirty="0" err="1" smtClean="0"/>
              <a:t>Fifa</a:t>
            </a:r>
            <a:r>
              <a:rPr lang="en-GB" sz="1350" dirty="0" smtClean="0"/>
              <a:t> and Mario </a:t>
            </a:r>
            <a:r>
              <a:rPr lang="en-GB" sz="1350" dirty="0"/>
              <a:t>Links </a:t>
            </a:r>
            <a:r>
              <a:rPr lang="en-GB" sz="1350" dirty="0" smtClean="0"/>
              <a:t>4 Swords allowed </a:t>
            </a:r>
            <a:r>
              <a:rPr lang="en-GB" sz="1350" dirty="0"/>
              <a:t>up to 4 people to play against each other through a daisy chain link, Speeds were tolerable as the distance was short. Games too advantage of this to add that extra level of gameplay and </a:t>
            </a:r>
            <a:r>
              <a:rPr lang="en-GB" sz="1350" dirty="0" smtClean="0"/>
              <a:t>novelty.</a:t>
            </a:r>
          </a:p>
          <a:p>
            <a:pPr marL="177800" indent="-177800"/>
            <a:r>
              <a:rPr lang="en-GB" sz="1350" dirty="0" smtClean="0"/>
              <a:t>Newer handhelds like </a:t>
            </a:r>
            <a:r>
              <a:rPr lang="en-GB" sz="1350" b="1" dirty="0" smtClean="0"/>
              <a:t>DS and </a:t>
            </a:r>
            <a:r>
              <a:rPr lang="en-GB" sz="1350" b="1" dirty="0" err="1" smtClean="0"/>
              <a:t>DSi</a:t>
            </a:r>
            <a:r>
              <a:rPr lang="en-GB" sz="1350" b="1" dirty="0" smtClean="0"/>
              <a:t> </a:t>
            </a:r>
            <a:r>
              <a:rPr lang="en-GB" sz="1350" dirty="0" smtClean="0"/>
              <a:t>allow network play via internal </a:t>
            </a:r>
            <a:r>
              <a:rPr lang="en-GB" sz="1350" b="1" dirty="0" smtClean="0"/>
              <a:t>Wi-Fi</a:t>
            </a:r>
            <a:r>
              <a:rPr lang="en-GB" sz="1350" dirty="0" smtClean="0"/>
              <a:t>. This is not something new but it was something novel, to play multiplayer games in a house against other people in the house. This works off the Wi-Fi signal, as long as both machines are within the Wi-Fi range they can see each others IP address and connect to it.</a:t>
            </a:r>
          </a:p>
          <a:p>
            <a:pPr marL="177800" indent="-177800"/>
            <a:r>
              <a:rPr lang="en-GB" sz="1350" b="1" dirty="0"/>
              <a:t>Xbox System Link </a:t>
            </a:r>
            <a:r>
              <a:rPr lang="en-GB" sz="1350" dirty="0"/>
              <a:t>- System link play is a form of multiplayer gaming that lets you connect two Xbox 360 consoles by using a cable or up to 16 consoles through a network. With linked consoles, multiple players can play the same game. This type of multiplayer gaming is different from split-screen multiplayer gaming, in which all the players are connected to the same console.</a:t>
            </a:r>
            <a:endParaRPr lang="en-GB" sz="1350" dirty="0" smtClean="0"/>
          </a:p>
          <a:p>
            <a:pPr marL="177800" indent="-177800"/>
            <a:r>
              <a:rPr lang="en-GB" sz="1350" b="1" dirty="0" smtClean="0"/>
              <a:t>PS4 and Vita </a:t>
            </a:r>
            <a:r>
              <a:rPr lang="en-GB" sz="1350" dirty="0" smtClean="0"/>
              <a:t>– The new trend is to connect the Vita to the Wi-Fi and allow PS4 games to be streamed to the console. This way the Vita is nothing more than a joystick with a screen routing whatever the PS4 is doing onto it in real time. This is similar to the </a:t>
            </a:r>
            <a:r>
              <a:rPr lang="en-GB" sz="1350" b="1" dirty="0" err="1" smtClean="0"/>
              <a:t>WiiU</a:t>
            </a:r>
            <a:r>
              <a:rPr lang="en-GB" sz="1350" dirty="0" smtClean="0"/>
              <a:t> which allows the same streaming of the game onto the </a:t>
            </a:r>
            <a:r>
              <a:rPr lang="en-GB" sz="1350" dirty="0" err="1" smtClean="0"/>
              <a:t>WiiU</a:t>
            </a:r>
            <a:r>
              <a:rPr lang="en-GB" sz="1350" dirty="0" smtClean="0"/>
              <a:t> Gamepad, allowing the game to continue through streaming.</a:t>
            </a:r>
            <a:endParaRPr lang="en-GB" sz="1350" dirty="0"/>
          </a:p>
          <a:p>
            <a:pPr marL="109728" indent="0">
              <a:buNone/>
            </a:pPr>
            <a:r>
              <a:rPr lang="en-GB" sz="1350" b="1" dirty="0" smtClean="0"/>
              <a:t>P4.2 </a:t>
            </a:r>
            <a:r>
              <a:rPr lang="en-GB" sz="1350" b="1" dirty="0"/>
              <a:t>– Task </a:t>
            </a:r>
            <a:r>
              <a:rPr lang="en-GB" sz="1350" b="1" dirty="0" smtClean="0"/>
              <a:t>2 </a:t>
            </a:r>
            <a:r>
              <a:rPr lang="en-GB" sz="1350" b="1" dirty="0"/>
              <a:t>– </a:t>
            </a:r>
            <a:r>
              <a:rPr lang="en-GB" sz="1350" dirty="0"/>
              <a:t>Using examples and terminology discuss and explain the technology around the connector cables used to connect a console to a </a:t>
            </a:r>
            <a:r>
              <a:rPr lang="en-GB" sz="1350" dirty="0" smtClean="0"/>
              <a:t>Console.</a:t>
            </a:r>
            <a:endParaRPr lang="en-GB" sz="1350" dirty="0"/>
          </a:p>
        </p:txBody>
      </p:sp>
      <p:sp>
        <p:nvSpPr>
          <p:cNvPr id="17" name="Title 2"/>
          <p:cNvSpPr>
            <a:spLocks noGrp="1"/>
          </p:cNvSpPr>
          <p:nvPr>
            <p:ph type="title"/>
          </p:nvPr>
        </p:nvSpPr>
        <p:spPr>
          <a:xfrm>
            <a:off x="230832" y="116632"/>
            <a:ext cx="8733656" cy="576064"/>
          </a:xfrm>
        </p:spPr>
        <p:txBody>
          <a:bodyPr>
            <a:noAutofit/>
          </a:bodyPr>
          <a:lstStyle/>
          <a:p>
            <a:r>
              <a:rPr lang="en-GB" sz="2800" dirty="0" smtClean="0"/>
              <a:t>P4.2 </a:t>
            </a:r>
            <a:r>
              <a:rPr lang="en-GB" sz="2800" dirty="0"/>
              <a:t>– Connection devices – Console to </a:t>
            </a:r>
            <a:r>
              <a:rPr lang="en-GB" sz="2800" dirty="0" smtClean="0"/>
              <a:t>Console</a:t>
            </a:r>
            <a:endParaRPr lang="en-GB" sz="2800" dirty="0"/>
          </a:p>
        </p:txBody>
      </p:sp>
      <p:pic>
        <p:nvPicPr>
          <p:cNvPr id="1030" name="Picture 6" descr="http://www.remoteforwii.com/images/products/Link%20Cable%202%20Player%20for%20Nintendo%20GameBoy%20GBA%20Advance%20SP.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6250" b="89167" l="0" r="100000"/>
                    </a14:imgEffect>
                  </a14:imgLayer>
                </a14:imgProps>
              </a:ext>
              <a:ext uri="{28A0092B-C50C-407E-A947-70E740481C1C}">
                <a14:useLocalDpi xmlns:a14="http://schemas.microsoft.com/office/drawing/2010/main" val="0"/>
              </a:ext>
            </a:extLst>
          </a:blip>
          <a:srcRect t="6795" b="11279"/>
          <a:stretch/>
        </p:blipFill>
        <p:spPr bwMode="auto">
          <a:xfrm>
            <a:off x="7718080" y="620688"/>
            <a:ext cx="1318415" cy="108012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icture"/>
          <p:cNvPicPr>
            <a:picLocks noChangeAspect="1" noChangeArrowheads="1"/>
          </p:cNvPicPr>
          <p:nvPr/>
        </p:nvPicPr>
        <p:blipFill rotWithShape="1">
          <a:blip r:embed="rId4">
            <a:extLst>
              <a:ext uri="{28A0092B-C50C-407E-A947-70E740481C1C}">
                <a14:useLocalDpi xmlns:a14="http://schemas.microsoft.com/office/drawing/2010/main" val="0"/>
              </a:ext>
            </a:extLst>
          </a:blip>
          <a:srcRect l="8379" r="6208"/>
          <a:stretch/>
        </p:blipFill>
        <p:spPr bwMode="auto">
          <a:xfrm>
            <a:off x="7393907" y="3284984"/>
            <a:ext cx="1642589"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880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0832" y="776893"/>
            <a:ext cx="8517632" cy="5632311"/>
          </a:xfrm>
          <a:prstGeom prst="rect">
            <a:avLst/>
          </a:prstGeom>
          <a:noFill/>
        </p:spPr>
        <p:txBody>
          <a:bodyPr wrap="square" rtlCol="0">
            <a:spAutoFit/>
          </a:bodyPr>
          <a:lstStyle/>
          <a:p>
            <a:pPr marL="285750" indent="-285750">
              <a:buFont typeface="Arial" pitchFamily="34" charset="0"/>
              <a:buChar char="•"/>
            </a:pPr>
            <a:r>
              <a:rPr lang="en-GB" b="1" dirty="0" smtClean="0">
                <a:latin typeface="Calibri" pitchFamily="34" charset="0"/>
              </a:rPr>
              <a:t>A Local Area Network </a:t>
            </a:r>
            <a:r>
              <a:rPr lang="en-GB" dirty="0" smtClean="0">
                <a:latin typeface="Calibri" pitchFamily="34" charset="0"/>
              </a:rPr>
              <a:t>(LAN) is a network that is confined to a relatively small area. It is generally limited to a geographic area such as a writing lab, school, or building. Rarely are LAN computers more than a mile apart. </a:t>
            </a:r>
          </a:p>
          <a:p>
            <a:pPr marL="285750" indent="-285750">
              <a:buFont typeface="Arial" pitchFamily="34" charset="0"/>
              <a:buChar char="•"/>
            </a:pPr>
            <a:r>
              <a:rPr lang="en-GB" dirty="0" smtClean="0">
                <a:latin typeface="Calibri" pitchFamily="34" charset="0"/>
              </a:rPr>
              <a:t>In a typical LAN configuration, one computer is designated as the file server. It stores all of the software that controls the network, as well as the software that can be shared by the computers attached to the network. Computers connected to the file server are called workstations. </a:t>
            </a:r>
          </a:p>
          <a:p>
            <a:pPr marL="285750" indent="-285750">
              <a:buFont typeface="Arial" pitchFamily="34" charset="0"/>
              <a:buChar char="•"/>
            </a:pPr>
            <a:r>
              <a:rPr lang="en-GB" dirty="0" smtClean="0">
                <a:latin typeface="Calibri" pitchFamily="34" charset="0"/>
              </a:rPr>
              <a:t>The workstations can be less powerful than the file server, and they may have additional software on their hard drives. On many LANs, cables are used to connect the network interface cards in each computer; other LANs may be wireless.</a:t>
            </a:r>
          </a:p>
          <a:p>
            <a:pPr marL="285750" indent="-285750">
              <a:buFont typeface="Arial" pitchFamily="34" charset="0"/>
              <a:buChar char="•"/>
            </a:pPr>
            <a:r>
              <a:rPr lang="en-GB" dirty="0" smtClean="0">
                <a:latin typeface="Calibri" pitchFamily="34" charset="0"/>
              </a:rPr>
              <a:t>All non wireless devices are connected along the cabling and information flows along that line through direct or an indirect path if the path is blocked or busy like water would flow through inter-connected pipes. Directing this traffic are hubs, routers and servers.</a:t>
            </a:r>
          </a:p>
          <a:p>
            <a:pPr marL="285750" indent="-285750">
              <a:buFont typeface="Arial" pitchFamily="34" charset="0"/>
              <a:buChar char="•"/>
            </a:pPr>
            <a:r>
              <a:rPr lang="en-GB" dirty="0" smtClean="0">
                <a:latin typeface="Calibri" pitchFamily="34" charset="0"/>
              </a:rPr>
              <a:t>In terms of gameplay companies used to set up LAN’s for PC gaming in Internet Cafes and for conferences. Today it is much easier with Wi-Fi and the availability of hardware even for the home to set up LAN games. With modern LAN’s the consoles can also connect but not to PC’s, allowing LAN play of multiplayer gaming over a short distance. With the advent of Internet Play this is becoming less and less.</a:t>
            </a:r>
          </a:p>
          <a:p>
            <a:pPr marL="285750" indent="-285750">
              <a:buFont typeface="Arial" pitchFamily="34" charset="0"/>
              <a:buChar char="•"/>
            </a:pPr>
            <a:r>
              <a:rPr lang="en-GB" dirty="0" smtClean="0">
                <a:latin typeface="Calibri" pitchFamily="34" charset="0"/>
              </a:rPr>
              <a:t>Handhelds can still use this, see slide 6 for details.</a:t>
            </a:r>
          </a:p>
        </p:txBody>
      </p:sp>
      <p:sp>
        <p:nvSpPr>
          <p:cNvPr id="4" name="Title 2"/>
          <p:cNvSpPr txBox="1">
            <a:spLocks/>
          </p:cNvSpPr>
          <p:nvPr/>
        </p:nvSpPr>
        <p:spPr>
          <a:xfrm>
            <a:off x="230832" y="116632"/>
            <a:ext cx="8733656" cy="576064"/>
          </a:xfrm>
          <a:prstGeom prst="rect">
            <a:avLst/>
          </a:prstGeom>
        </p:spPr>
        <p:txBody>
          <a:bodyPr>
            <a:normAutofit fontScale="82500" lnSpcReduction="10000"/>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P4.3 – Connection devices – Networks</a:t>
            </a:r>
            <a:endParaRPr lang="en-GB" dirty="0"/>
          </a:p>
        </p:txBody>
      </p:sp>
    </p:spTree>
    <p:extLst>
      <p:ext uri="{BB962C8B-B14F-4D97-AF65-F5344CB8AC3E}">
        <p14:creationId xmlns:p14="http://schemas.microsoft.com/office/powerpoint/2010/main" val="648978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p:cNvPicPr>
            <a:picLocks noChangeAspect="1" noChangeArrowheads="1"/>
          </p:cNvPicPr>
          <p:nvPr/>
        </p:nvPicPr>
        <p:blipFill>
          <a:blip r:embed="rId2" cstate="print"/>
          <a:srcRect/>
          <a:stretch>
            <a:fillRect/>
          </a:stretch>
        </p:blipFill>
        <p:spPr bwMode="auto">
          <a:xfrm>
            <a:off x="304800" y="2043336"/>
            <a:ext cx="5181600" cy="2247900"/>
          </a:xfrm>
          <a:prstGeom prst="rect">
            <a:avLst/>
          </a:prstGeom>
          <a:noFill/>
          <a:ln w="9525">
            <a:noFill/>
            <a:miter lim="800000"/>
            <a:headEnd/>
            <a:tailEnd/>
          </a:ln>
        </p:spPr>
      </p:pic>
      <p:sp>
        <p:nvSpPr>
          <p:cNvPr id="174084" name="Rectangle 4"/>
          <p:cNvSpPr>
            <a:spLocks noChangeArrowheads="1"/>
          </p:cNvSpPr>
          <p:nvPr/>
        </p:nvSpPr>
        <p:spPr bwMode="auto">
          <a:xfrm>
            <a:off x="381000" y="1128936"/>
            <a:ext cx="5410200" cy="609600"/>
          </a:xfrm>
          <a:prstGeom prst="rect">
            <a:avLst/>
          </a:prstGeom>
          <a:solidFill>
            <a:schemeClr val="accent1"/>
          </a:solidFill>
          <a:ln w="9525">
            <a:solidFill>
              <a:schemeClr val="tx1"/>
            </a:solidFill>
            <a:miter lim="800000"/>
            <a:headEnd/>
            <a:tailEnd/>
          </a:ln>
        </p:spPr>
        <p:txBody>
          <a:bodyPr wrap="none" anchor="ctr"/>
          <a:lstStyle/>
          <a:p>
            <a:pPr algn="ctr"/>
            <a:r>
              <a:rPr lang="en-GB" sz="2000" b="1" dirty="0">
                <a:latin typeface="Century Gothic" pitchFamily="34" charset="0"/>
              </a:rPr>
              <a:t>DISTRIBUTED SYSTEMS</a:t>
            </a:r>
          </a:p>
        </p:txBody>
      </p:sp>
      <p:sp>
        <p:nvSpPr>
          <p:cNvPr id="174085" name="Line 5"/>
          <p:cNvSpPr>
            <a:spLocks noChangeShapeType="1"/>
          </p:cNvSpPr>
          <p:nvPr/>
        </p:nvSpPr>
        <p:spPr bwMode="auto">
          <a:xfrm>
            <a:off x="5791200" y="1433736"/>
            <a:ext cx="685800" cy="0"/>
          </a:xfrm>
          <a:prstGeom prst="line">
            <a:avLst/>
          </a:prstGeom>
          <a:noFill/>
          <a:ln w="9525">
            <a:solidFill>
              <a:schemeClr val="tx1"/>
            </a:solidFill>
            <a:round/>
            <a:headEnd/>
            <a:tailEnd/>
          </a:ln>
        </p:spPr>
        <p:txBody>
          <a:bodyPr/>
          <a:lstStyle/>
          <a:p>
            <a:endParaRPr lang="en-GB"/>
          </a:p>
        </p:txBody>
      </p:sp>
      <p:sp>
        <p:nvSpPr>
          <p:cNvPr id="174086" name="Text Box 6"/>
          <p:cNvSpPr txBox="1">
            <a:spLocks noChangeArrowheads="1"/>
          </p:cNvSpPr>
          <p:nvPr/>
        </p:nvSpPr>
        <p:spPr bwMode="auto">
          <a:xfrm>
            <a:off x="6477000" y="1052736"/>
            <a:ext cx="2286000" cy="584775"/>
          </a:xfrm>
          <a:prstGeom prst="rect">
            <a:avLst/>
          </a:prstGeom>
          <a:noFill/>
          <a:ln w="9525">
            <a:solidFill>
              <a:schemeClr val="tx1"/>
            </a:solidFill>
            <a:miter lim="800000"/>
            <a:headEnd/>
            <a:tailEnd/>
          </a:ln>
        </p:spPr>
        <p:txBody>
          <a:bodyPr>
            <a:spAutoFit/>
          </a:bodyPr>
          <a:lstStyle/>
          <a:p>
            <a:pPr algn="just">
              <a:spcBef>
                <a:spcPct val="50000"/>
              </a:spcBef>
            </a:pPr>
            <a:r>
              <a:rPr lang="en-GB" sz="1600" dirty="0">
                <a:latin typeface="Calibri" pitchFamily="34" charset="0"/>
              </a:rPr>
              <a:t>Networked computers linked by cables.</a:t>
            </a:r>
          </a:p>
        </p:txBody>
      </p:sp>
      <p:sp>
        <p:nvSpPr>
          <p:cNvPr id="174087" name="Text Box 7"/>
          <p:cNvSpPr txBox="1">
            <a:spLocks noChangeArrowheads="1"/>
          </p:cNvSpPr>
          <p:nvPr/>
        </p:nvSpPr>
        <p:spPr bwMode="auto">
          <a:xfrm>
            <a:off x="5943600" y="2348136"/>
            <a:ext cx="2819400" cy="1477328"/>
          </a:xfrm>
          <a:prstGeom prst="rect">
            <a:avLst/>
          </a:prstGeom>
          <a:noFill/>
          <a:ln w="9525">
            <a:solidFill>
              <a:schemeClr val="tx1"/>
            </a:solidFill>
            <a:miter lim="800000"/>
            <a:headEnd/>
            <a:tailEnd/>
          </a:ln>
        </p:spPr>
        <p:txBody>
          <a:bodyPr>
            <a:spAutoFit/>
          </a:bodyPr>
          <a:lstStyle/>
          <a:p>
            <a:pPr>
              <a:spcBef>
                <a:spcPct val="50000"/>
              </a:spcBef>
            </a:pPr>
            <a:r>
              <a:rPr lang="en-GB" sz="1800" dirty="0">
                <a:latin typeface="Calibri" pitchFamily="34" charset="0"/>
              </a:rPr>
              <a:t>Networks were developed allowing standalone computers to communicate with each other through cabling.</a:t>
            </a:r>
          </a:p>
        </p:txBody>
      </p:sp>
      <p:sp>
        <p:nvSpPr>
          <p:cNvPr id="174088" name="Line 8"/>
          <p:cNvSpPr>
            <a:spLocks noChangeShapeType="1"/>
          </p:cNvSpPr>
          <p:nvPr/>
        </p:nvSpPr>
        <p:spPr bwMode="auto">
          <a:xfrm flipH="1">
            <a:off x="4355976" y="2708920"/>
            <a:ext cx="1584176" cy="72008"/>
          </a:xfrm>
          <a:prstGeom prst="line">
            <a:avLst/>
          </a:prstGeom>
          <a:noFill/>
          <a:ln w="38100">
            <a:solidFill>
              <a:srgbClr val="0099FF"/>
            </a:solidFill>
            <a:round/>
            <a:headEnd/>
            <a:tailEnd type="triangle" w="med" len="med"/>
          </a:ln>
        </p:spPr>
        <p:txBody>
          <a:bodyPr/>
          <a:lstStyle/>
          <a:p>
            <a:endParaRPr lang="en-GB"/>
          </a:p>
        </p:txBody>
      </p:sp>
      <p:sp>
        <p:nvSpPr>
          <p:cNvPr id="174089" name="Text Box 9"/>
          <p:cNvSpPr txBox="1">
            <a:spLocks noChangeArrowheads="1"/>
          </p:cNvSpPr>
          <p:nvPr/>
        </p:nvSpPr>
        <p:spPr bwMode="auto">
          <a:xfrm>
            <a:off x="179512" y="4437112"/>
            <a:ext cx="3744416" cy="1477328"/>
          </a:xfrm>
          <a:prstGeom prst="rect">
            <a:avLst/>
          </a:prstGeom>
          <a:noFill/>
          <a:ln w="9525">
            <a:solidFill>
              <a:schemeClr val="tx1"/>
            </a:solidFill>
            <a:miter lim="800000"/>
            <a:headEnd/>
            <a:tailEnd/>
          </a:ln>
        </p:spPr>
        <p:txBody>
          <a:bodyPr wrap="square">
            <a:spAutoFit/>
          </a:bodyPr>
          <a:lstStyle/>
          <a:p>
            <a:pPr>
              <a:spcBef>
                <a:spcPct val="50000"/>
              </a:spcBef>
            </a:pPr>
            <a:r>
              <a:rPr lang="en-GB" sz="1800" dirty="0">
                <a:latin typeface="Calibri" pitchFamily="34" charset="0"/>
              </a:rPr>
              <a:t>Processing is carried out both centrally on a ‘server’ and on the computers</a:t>
            </a:r>
            <a:r>
              <a:rPr lang="en-GB" sz="1800" dirty="0" smtClean="0">
                <a:latin typeface="Calibri" pitchFamily="34" charset="0"/>
              </a:rPr>
              <a:t>. These computers can either be base </a:t>
            </a:r>
            <a:r>
              <a:rPr lang="en-GB" dirty="0" smtClean="0">
                <a:latin typeface="Calibri" pitchFamily="34" charset="0"/>
              </a:rPr>
              <a:t>U</a:t>
            </a:r>
            <a:r>
              <a:rPr lang="en-GB" sz="1800" dirty="0" smtClean="0">
                <a:latin typeface="Calibri" pitchFamily="34" charset="0"/>
              </a:rPr>
              <a:t>nits(machines with storage) or workstations (thin client).</a:t>
            </a:r>
            <a:endParaRPr lang="en-GB" sz="1800" dirty="0">
              <a:latin typeface="Calibri" pitchFamily="34" charset="0"/>
            </a:endParaRPr>
          </a:p>
        </p:txBody>
      </p:sp>
      <p:sp>
        <p:nvSpPr>
          <p:cNvPr id="174090" name="Line 10"/>
          <p:cNvSpPr>
            <a:spLocks noChangeShapeType="1"/>
          </p:cNvSpPr>
          <p:nvPr/>
        </p:nvSpPr>
        <p:spPr bwMode="auto">
          <a:xfrm flipV="1">
            <a:off x="1128936" y="3789040"/>
            <a:ext cx="58688" cy="643136"/>
          </a:xfrm>
          <a:prstGeom prst="line">
            <a:avLst/>
          </a:prstGeom>
          <a:noFill/>
          <a:ln w="38100">
            <a:solidFill>
              <a:srgbClr val="0099FF"/>
            </a:solidFill>
            <a:round/>
            <a:headEnd/>
            <a:tailEnd type="triangle" w="med" len="med"/>
          </a:ln>
        </p:spPr>
        <p:txBody>
          <a:bodyPr/>
          <a:lstStyle/>
          <a:p>
            <a:endParaRPr lang="en-GB"/>
          </a:p>
        </p:txBody>
      </p:sp>
      <p:sp>
        <p:nvSpPr>
          <p:cNvPr id="174091" name="Line 11"/>
          <p:cNvSpPr>
            <a:spLocks noChangeShapeType="1"/>
          </p:cNvSpPr>
          <p:nvPr/>
        </p:nvSpPr>
        <p:spPr bwMode="auto">
          <a:xfrm flipV="1">
            <a:off x="1128936" y="3501008"/>
            <a:ext cx="2002904" cy="931168"/>
          </a:xfrm>
          <a:prstGeom prst="line">
            <a:avLst/>
          </a:prstGeom>
          <a:noFill/>
          <a:ln w="38100">
            <a:solidFill>
              <a:srgbClr val="0099FF"/>
            </a:solidFill>
            <a:round/>
            <a:headEnd/>
            <a:tailEnd type="triangle" w="med" len="med"/>
          </a:ln>
        </p:spPr>
        <p:txBody>
          <a:bodyPr/>
          <a:lstStyle/>
          <a:p>
            <a:endParaRPr lang="en-GB"/>
          </a:p>
        </p:txBody>
      </p:sp>
      <p:sp>
        <p:nvSpPr>
          <p:cNvPr id="174092" name="Text Box 12"/>
          <p:cNvSpPr txBox="1">
            <a:spLocks noChangeArrowheads="1"/>
          </p:cNvSpPr>
          <p:nvPr/>
        </p:nvSpPr>
        <p:spPr bwMode="auto">
          <a:xfrm>
            <a:off x="4211960" y="4365104"/>
            <a:ext cx="2664296" cy="1477328"/>
          </a:xfrm>
          <a:prstGeom prst="rect">
            <a:avLst/>
          </a:prstGeom>
          <a:noFill/>
          <a:ln w="9525">
            <a:solidFill>
              <a:schemeClr val="tx1"/>
            </a:solidFill>
            <a:miter lim="800000"/>
            <a:headEnd/>
            <a:tailEnd/>
          </a:ln>
        </p:spPr>
        <p:txBody>
          <a:bodyPr wrap="square">
            <a:spAutoFit/>
          </a:bodyPr>
          <a:lstStyle/>
          <a:p>
            <a:pPr>
              <a:spcBef>
                <a:spcPct val="50000"/>
              </a:spcBef>
            </a:pPr>
            <a:r>
              <a:rPr lang="en-GB" sz="1800" dirty="0">
                <a:latin typeface="Calibri" pitchFamily="34" charset="0"/>
              </a:rPr>
              <a:t>LANs allow local network access </a:t>
            </a:r>
            <a:r>
              <a:rPr lang="en-GB" sz="1800" dirty="0" smtClean="0">
                <a:latin typeface="Calibri" pitchFamily="34" charset="0"/>
              </a:rPr>
              <a:t>allow </a:t>
            </a:r>
            <a:r>
              <a:rPr lang="en-GB" sz="1800" dirty="0">
                <a:latin typeface="Calibri" pitchFamily="34" charset="0"/>
              </a:rPr>
              <a:t>global network access (such as to the Internet</a:t>
            </a:r>
            <a:r>
              <a:rPr lang="en-GB" sz="1800" dirty="0" smtClean="0">
                <a:latin typeface="Calibri" pitchFamily="34" charset="0"/>
              </a:rPr>
              <a:t>) by linking back to a network server.</a:t>
            </a:r>
            <a:endParaRPr lang="en-GB" sz="1800" dirty="0">
              <a:latin typeface="Calibri" pitchFamily="34" charset="0"/>
            </a:endParaRPr>
          </a:p>
        </p:txBody>
      </p:sp>
      <p:sp>
        <p:nvSpPr>
          <p:cNvPr id="174093" name="Line 13"/>
          <p:cNvSpPr>
            <a:spLocks noChangeShapeType="1"/>
          </p:cNvSpPr>
          <p:nvPr/>
        </p:nvSpPr>
        <p:spPr bwMode="auto">
          <a:xfrm flipH="1" flipV="1">
            <a:off x="3635896" y="3933056"/>
            <a:ext cx="648072" cy="504056"/>
          </a:xfrm>
          <a:prstGeom prst="line">
            <a:avLst/>
          </a:prstGeom>
          <a:noFill/>
          <a:ln w="38100">
            <a:solidFill>
              <a:srgbClr val="0099FF"/>
            </a:solidFill>
            <a:round/>
            <a:headEnd/>
            <a:tailEnd type="triangle" w="med" len="med"/>
          </a:ln>
        </p:spPr>
        <p:txBody>
          <a:bodyPr/>
          <a:lstStyle/>
          <a:p>
            <a:endParaRPr lang="en-GB"/>
          </a:p>
        </p:txBody>
      </p:sp>
      <p:sp>
        <p:nvSpPr>
          <p:cNvPr id="174094" name="Text Box 14"/>
          <p:cNvSpPr txBox="1">
            <a:spLocks noChangeArrowheads="1"/>
          </p:cNvSpPr>
          <p:nvPr/>
        </p:nvSpPr>
        <p:spPr bwMode="auto">
          <a:xfrm>
            <a:off x="6948264" y="4481736"/>
            <a:ext cx="1967136" cy="1323439"/>
          </a:xfrm>
          <a:prstGeom prst="rect">
            <a:avLst/>
          </a:prstGeom>
          <a:solidFill>
            <a:srgbClr val="66CCFF"/>
          </a:solidFill>
          <a:ln w="9525">
            <a:solidFill>
              <a:schemeClr val="tx1"/>
            </a:solidFill>
            <a:miter lim="800000"/>
            <a:headEnd/>
            <a:tailEnd/>
          </a:ln>
        </p:spPr>
        <p:txBody>
          <a:bodyPr wrap="square">
            <a:spAutoFit/>
          </a:bodyPr>
          <a:lstStyle/>
          <a:p>
            <a:pPr>
              <a:spcBef>
                <a:spcPct val="50000"/>
              </a:spcBef>
            </a:pPr>
            <a:r>
              <a:rPr lang="en-GB" sz="1600" dirty="0">
                <a:solidFill>
                  <a:schemeClr val="bg1"/>
                </a:solidFill>
                <a:latin typeface="Calibri" pitchFamily="34" charset="0"/>
              </a:rPr>
              <a:t>Different types of cabling </a:t>
            </a:r>
            <a:r>
              <a:rPr lang="en-GB" sz="1600" dirty="0" smtClean="0">
                <a:solidFill>
                  <a:schemeClr val="bg1"/>
                </a:solidFill>
                <a:latin typeface="Calibri" pitchFamily="34" charset="0"/>
              </a:rPr>
              <a:t>allows </a:t>
            </a:r>
            <a:r>
              <a:rPr lang="en-GB" sz="1600" dirty="0">
                <a:solidFill>
                  <a:schemeClr val="bg1"/>
                </a:solidFill>
                <a:latin typeface="Calibri" pitchFamily="34" charset="0"/>
              </a:rPr>
              <a:t>communication between </a:t>
            </a:r>
            <a:r>
              <a:rPr lang="en-GB" sz="1600" dirty="0" smtClean="0">
                <a:solidFill>
                  <a:schemeClr val="bg1"/>
                </a:solidFill>
                <a:latin typeface="Calibri" pitchFamily="34" charset="0"/>
              </a:rPr>
              <a:t>computers e.g. Star, linear, ring.</a:t>
            </a:r>
            <a:endParaRPr lang="en-GB" sz="1600" dirty="0">
              <a:solidFill>
                <a:schemeClr val="bg1"/>
              </a:solidFill>
              <a:latin typeface="Calibri" pitchFamily="34" charset="0"/>
            </a:endParaRPr>
          </a:p>
        </p:txBody>
      </p:sp>
      <p:sp>
        <p:nvSpPr>
          <p:cNvPr id="15" name="Title 2"/>
          <p:cNvSpPr txBox="1">
            <a:spLocks/>
          </p:cNvSpPr>
          <p:nvPr/>
        </p:nvSpPr>
        <p:spPr>
          <a:xfrm>
            <a:off x="230832" y="116632"/>
            <a:ext cx="8733656" cy="576064"/>
          </a:xfrm>
          <a:prstGeom prst="rect">
            <a:avLst/>
          </a:prstGeom>
        </p:spPr>
        <p:txBody>
          <a:bodyPr>
            <a:normAutofit fontScale="82500" lnSpcReduction="10000"/>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P4.3 – Connection devices – Networks</a:t>
            </a:r>
            <a:endParaRPr lang="en-GB" dirty="0"/>
          </a:p>
        </p:txBody>
      </p:sp>
    </p:spTree>
    <p:extLst>
      <p:ext uri="{BB962C8B-B14F-4D97-AF65-F5344CB8AC3E}">
        <p14:creationId xmlns:p14="http://schemas.microsoft.com/office/powerpoint/2010/main" val="127168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084"/>
                                        </p:tgtEl>
                                        <p:attrNameLst>
                                          <p:attrName>style.visibility</p:attrName>
                                        </p:attrNameLst>
                                      </p:cBhvr>
                                      <p:to>
                                        <p:strVal val="visible"/>
                                      </p:to>
                                    </p:set>
                                    <p:animEffect transition="in" filter="wipe(left)">
                                      <p:cBhvr>
                                        <p:cTn id="7" dur="500"/>
                                        <p:tgtEl>
                                          <p:spTgt spid="17408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4085"/>
                                        </p:tgtEl>
                                        <p:attrNameLst>
                                          <p:attrName>style.visibility</p:attrName>
                                        </p:attrNameLst>
                                      </p:cBhvr>
                                      <p:to>
                                        <p:strVal val="visible"/>
                                      </p:to>
                                    </p:set>
                                    <p:animEffect transition="in" filter="wipe(left)">
                                      <p:cBhvr>
                                        <p:cTn id="11" dur="500"/>
                                        <p:tgtEl>
                                          <p:spTgt spid="17408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4086"/>
                                        </p:tgtEl>
                                        <p:attrNameLst>
                                          <p:attrName>style.visibility</p:attrName>
                                        </p:attrNameLst>
                                      </p:cBhvr>
                                      <p:to>
                                        <p:strVal val="visible"/>
                                      </p:to>
                                    </p:set>
                                    <p:animEffect transition="in" filter="wipe(left)">
                                      <p:cBhvr>
                                        <p:cTn id="15" dur="500"/>
                                        <p:tgtEl>
                                          <p:spTgt spid="174086"/>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174082"/>
                                        </p:tgtEl>
                                        <p:attrNameLst>
                                          <p:attrName>style.visibility</p:attrName>
                                        </p:attrNameLst>
                                      </p:cBhvr>
                                      <p:to>
                                        <p:strVal val="visible"/>
                                      </p:to>
                                    </p:set>
                                    <p:animEffect transition="in" filter="dissolve">
                                      <p:cBhvr>
                                        <p:cTn id="19" dur="500"/>
                                        <p:tgtEl>
                                          <p:spTgt spid="174082"/>
                                        </p:tgtEl>
                                      </p:cBhvr>
                                    </p:animEffect>
                                  </p:childTnLst>
                                </p:cTn>
                              </p:par>
                            </p:childTnLst>
                          </p:cTn>
                        </p:par>
                        <p:par>
                          <p:cTn id="20" fill="hold">
                            <p:stCondLst>
                              <p:cond delay="2000"/>
                            </p:stCondLst>
                            <p:childTnLst>
                              <p:par>
                                <p:cTn id="21" presetID="17" presetClass="entr" presetSubtype="10" fill="hold" grpId="0" nodeType="afterEffect">
                                  <p:stCondLst>
                                    <p:cond delay="0"/>
                                  </p:stCondLst>
                                  <p:childTnLst>
                                    <p:set>
                                      <p:cBhvr>
                                        <p:cTn id="22" dur="1" fill="hold">
                                          <p:stCondLst>
                                            <p:cond delay="0"/>
                                          </p:stCondLst>
                                        </p:cTn>
                                        <p:tgtEl>
                                          <p:spTgt spid="174087"/>
                                        </p:tgtEl>
                                        <p:attrNameLst>
                                          <p:attrName>style.visibility</p:attrName>
                                        </p:attrNameLst>
                                      </p:cBhvr>
                                      <p:to>
                                        <p:strVal val="visible"/>
                                      </p:to>
                                    </p:set>
                                    <p:anim calcmode="lin" valueType="num">
                                      <p:cBhvr>
                                        <p:cTn id="23" dur="500" fill="hold"/>
                                        <p:tgtEl>
                                          <p:spTgt spid="174087"/>
                                        </p:tgtEl>
                                        <p:attrNameLst>
                                          <p:attrName>ppt_w</p:attrName>
                                        </p:attrNameLst>
                                      </p:cBhvr>
                                      <p:tavLst>
                                        <p:tav tm="0">
                                          <p:val>
                                            <p:fltVal val="0"/>
                                          </p:val>
                                        </p:tav>
                                        <p:tav tm="100000">
                                          <p:val>
                                            <p:strVal val="#ppt_w"/>
                                          </p:val>
                                        </p:tav>
                                      </p:tavLst>
                                    </p:anim>
                                    <p:anim calcmode="lin" valueType="num">
                                      <p:cBhvr>
                                        <p:cTn id="24" dur="500" fill="hold"/>
                                        <p:tgtEl>
                                          <p:spTgt spid="174087"/>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174088"/>
                                        </p:tgtEl>
                                        <p:attrNameLst>
                                          <p:attrName>style.visibility</p:attrName>
                                        </p:attrNameLst>
                                      </p:cBhvr>
                                      <p:to>
                                        <p:strVal val="visible"/>
                                      </p:to>
                                    </p:set>
                                    <p:animEffect transition="in" filter="wipe(right)">
                                      <p:cBhvr>
                                        <p:cTn id="28" dur="500"/>
                                        <p:tgtEl>
                                          <p:spTgt spid="174088"/>
                                        </p:tgtEl>
                                      </p:cBhvr>
                                    </p:animEffect>
                                  </p:childTnLst>
                                </p:cTn>
                              </p:par>
                            </p:childTnLst>
                          </p:cTn>
                        </p:par>
                        <p:par>
                          <p:cTn id="29" fill="hold">
                            <p:stCondLst>
                              <p:cond delay="3000"/>
                            </p:stCondLst>
                            <p:childTnLst>
                              <p:par>
                                <p:cTn id="30" presetID="17" presetClass="entr" presetSubtype="10" fill="hold" grpId="0" nodeType="afterEffect">
                                  <p:stCondLst>
                                    <p:cond delay="0"/>
                                  </p:stCondLst>
                                  <p:childTnLst>
                                    <p:set>
                                      <p:cBhvr>
                                        <p:cTn id="31" dur="1" fill="hold">
                                          <p:stCondLst>
                                            <p:cond delay="0"/>
                                          </p:stCondLst>
                                        </p:cTn>
                                        <p:tgtEl>
                                          <p:spTgt spid="174089"/>
                                        </p:tgtEl>
                                        <p:attrNameLst>
                                          <p:attrName>style.visibility</p:attrName>
                                        </p:attrNameLst>
                                      </p:cBhvr>
                                      <p:to>
                                        <p:strVal val="visible"/>
                                      </p:to>
                                    </p:set>
                                    <p:anim calcmode="lin" valueType="num">
                                      <p:cBhvr>
                                        <p:cTn id="32" dur="500" fill="hold"/>
                                        <p:tgtEl>
                                          <p:spTgt spid="174089"/>
                                        </p:tgtEl>
                                        <p:attrNameLst>
                                          <p:attrName>ppt_w</p:attrName>
                                        </p:attrNameLst>
                                      </p:cBhvr>
                                      <p:tavLst>
                                        <p:tav tm="0">
                                          <p:val>
                                            <p:fltVal val="0"/>
                                          </p:val>
                                        </p:tav>
                                        <p:tav tm="100000">
                                          <p:val>
                                            <p:strVal val="#ppt_w"/>
                                          </p:val>
                                        </p:tav>
                                      </p:tavLst>
                                    </p:anim>
                                    <p:anim calcmode="lin" valueType="num">
                                      <p:cBhvr>
                                        <p:cTn id="33" dur="500" fill="hold"/>
                                        <p:tgtEl>
                                          <p:spTgt spid="174089"/>
                                        </p:tgtEl>
                                        <p:attrNameLst>
                                          <p:attrName>ppt_h</p:attrName>
                                        </p:attrNameLst>
                                      </p:cBhvr>
                                      <p:tavLst>
                                        <p:tav tm="0">
                                          <p:val>
                                            <p:strVal val="#ppt_h"/>
                                          </p:val>
                                        </p:tav>
                                        <p:tav tm="100000">
                                          <p:val>
                                            <p:strVal val="#ppt_h"/>
                                          </p:val>
                                        </p:tav>
                                      </p:tavLst>
                                    </p:anim>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74090"/>
                                        </p:tgtEl>
                                        <p:attrNameLst>
                                          <p:attrName>style.visibility</p:attrName>
                                        </p:attrNameLst>
                                      </p:cBhvr>
                                      <p:to>
                                        <p:strVal val="visible"/>
                                      </p:to>
                                    </p:set>
                                    <p:animEffect transition="in" filter="wipe(down)">
                                      <p:cBhvr>
                                        <p:cTn id="37" dur="500"/>
                                        <p:tgtEl>
                                          <p:spTgt spid="17409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174091"/>
                                        </p:tgtEl>
                                        <p:attrNameLst>
                                          <p:attrName>style.visibility</p:attrName>
                                        </p:attrNameLst>
                                      </p:cBhvr>
                                      <p:to>
                                        <p:strVal val="visible"/>
                                      </p:to>
                                    </p:set>
                                    <p:animEffect transition="in" filter="wipe(down)">
                                      <p:cBhvr>
                                        <p:cTn id="41" dur="500"/>
                                        <p:tgtEl>
                                          <p:spTgt spid="174091"/>
                                        </p:tgtEl>
                                      </p:cBhvr>
                                    </p:animEffect>
                                  </p:childTnLst>
                                </p:cTn>
                              </p:par>
                            </p:childTnLst>
                          </p:cTn>
                        </p:par>
                        <p:par>
                          <p:cTn id="42" fill="hold">
                            <p:stCondLst>
                              <p:cond delay="4500"/>
                            </p:stCondLst>
                            <p:childTnLst>
                              <p:par>
                                <p:cTn id="43" presetID="17" presetClass="entr" presetSubtype="10" fill="hold" grpId="0" nodeType="afterEffect">
                                  <p:stCondLst>
                                    <p:cond delay="0"/>
                                  </p:stCondLst>
                                  <p:childTnLst>
                                    <p:set>
                                      <p:cBhvr>
                                        <p:cTn id="44" dur="1" fill="hold">
                                          <p:stCondLst>
                                            <p:cond delay="0"/>
                                          </p:stCondLst>
                                        </p:cTn>
                                        <p:tgtEl>
                                          <p:spTgt spid="174092"/>
                                        </p:tgtEl>
                                        <p:attrNameLst>
                                          <p:attrName>style.visibility</p:attrName>
                                        </p:attrNameLst>
                                      </p:cBhvr>
                                      <p:to>
                                        <p:strVal val="visible"/>
                                      </p:to>
                                    </p:set>
                                    <p:anim calcmode="lin" valueType="num">
                                      <p:cBhvr>
                                        <p:cTn id="45" dur="500" fill="hold"/>
                                        <p:tgtEl>
                                          <p:spTgt spid="174092"/>
                                        </p:tgtEl>
                                        <p:attrNameLst>
                                          <p:attrName>ppt_w</p:attrName>
                                        </p:attrNameLst>
                                      </p:cBhvr>
                                      <p:tavLst>
                                        <p:tav tm="0">
                                          <p:val>
                                            <p:fltVal val="0"/>
                                          </p:val>
                                        </p:tav>
                                        <p:tav tm="100000">
                                          <p:val>
                                            <p:strVal val="#ppt_w"/>
                                          </p:val>
                                        </p:tav>
                                      </p:tavLst>
                                    </p:anim>
                                    <p:anim calcmode="lin" valueType="num">
                                      <p:cBhvr>
                                        <p:cTn id="46" dur="500" fill="hold"/>
                                        <p:tgtEl>
                                          <p:spTgt spid="174092"/>
                                        </p:tgtEl>
                                        <p:attrNameLst>
                                          <p:attrName>ppt_h</p:attrName>
                                        </p:attrNameLst>
                                      </p:cBhvr>
                                      <p:tavLst>
                                        <p:tav tm="0">
                                          <p:val>
                                            <p:strVal val="#ppt_h"/>
                                          </p:val>
                                        </p:tav>
                                        <p:tav tm="100000">
                                          <p:val>
                                            <p:strVal val="#ppt_h"/>
                                          </p:val>
                                        </p:tav>
                                      </p:tavLst>
                                    </p:anim>
                                  </p:childTnLst>
                                </p:cTn>
                              </p:par>
                            </p:childTnLst>
                          </p:cTn>
                        </p:par>
                        <p:par>
                          <p:cTn id="47" fill="hold">
                            <p:stCondLst>
                              <p:cond delay="5000"/>
                            </p:stCondLst>
                            <p:childTnLst>
                              <p:par>
                                <p:cTn id="48" presetID="22" presetClass="entr" presetSubtype="4" fill="hold" grpId="0" nodeType="afterEffect">
                                  <p:stCondLst>
                                    <p:cond delay="0"/>
                                  </p:stCondLst>
                                  <p:childTnLst>
                                    <p:set>
                                      <p:cBhvr>
                                        <p:cTn id="49" dur="1" fill="hold">
                                          <p:stCondLst>
                                            <p:cond delay="0"/>
                                          </p:stCondLst>
                                        </p:cTn>
                                        <p:tgtEl>
                                          <p:spTgt spid="174093"/>
                                        </p:tgtEl>
                                        <p:attrNameLst>
                                          <p:attrName>style.visibility</p:attrName>
                                        </p:attrNameLst>
                                      </p:cBhvr>
                                      <p:to>
                                        <p:strVal val="visible"/>
                                      </p:to>
                                    </p:set>
                                    <p:animEffect transition="in" filter="wipe(down)">
                                      <p:cBhvr>
                                        <p:cTn id="50" dur="500"/>
                                        <p:tgtEl>
                                          <p:spTgt spid="174093"/>
                                        </p:tgtEl>
                                      </p:cBhvr>
                                    </p:animEffect>
                                  </p:childTnLst>
                                </p:cTn>
                              </p:par>
                            </p:childTnLst>
                          </p:cTn>
                        </p:par>
                        <p:par>
                          <p:cTn id="51" fill="hold">
                            <p:stCondLst>
                              <p:cond delay="5500"/>
                            </p:stCondLst>
                            <p:childTnLst>
                              <p:par>
                                <p:cTn id="52" presetID="23" presetClass="entr" presetSubtype="16" fill="hold" grpId="0" nodeType="afterEffect">
                                  <p:stCondLst>
                                    <p:cond delay="0"/>
                                  </p:stCondLst>
                                  <p:childTnLst>
                                    <p:set>
                                      <p:cBhvr>
                                        <p:cTn id="53" dur="1" fill="hold">
                                          <p:stCondLst>
                                            <p:cond delay="0"/>
                                          </p:stCondLst>
                                        </p:cTn>
                                        <p:tgtEl>
                                          <p:spTgt spid="174094"/>
                                        </p:tgtEl>
                                        <p:attrNameLst>
                                          <p:attrName>style.visibility</p:attrName>
                                        </p:attrNameLst>
                                      </p:cBhvr>
                                      <p:to>
                                        <p:strVal val="visible"/>
                                      </p:to>
                                    </p:set>
                                    <p:anim calcmode="lin" valueType="num">
                                      <p:cBhvr>
                                        <p:cTn id="54" dur="500" fill="hold"/>
                                        <p:tgtEl>
                                          <p:spTgt spid="174094"/>
                                        </p:tgtEl>
                                        <p:attrNameLst>
                                          <p:attrName>ppt_w</p:attrName>
                                        </p:attrNameLst>
                                      </p:cBhvr>
                                      <p:tavLst>
                                        <p:tav tm="0">
                                          <p:val>
                                            <p:fltVal val="0"/>
                                          </p:val>
                                        </p:tav>
                                        <p:tav tm="100000">
                                          <p:val>
                                            <p:strVal val="#ppt_w"/>
                                          </p:val>
                                        </p:tav>
                                      </p:tavLst>
                                    </p:anim>
                                    <p:anim calcmode="lin" valueType="num">
                                      <p:cBhvr>
                                        <p:cTn id="55" dur="500" fill="hold"/>
                                        <p:tgtEl>
                                          <p:spTgt spid="17409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animBg="1" autoUpdateAnimBg="0"/>
      <p:bldP spid="174085" grpId="0" animBg="1"/>
      <p:bldP spid="174086" grpId="0" animBg="1" autoUpdateAnimBg="0"/>
      <p:bldP spid="174087" grpId="0" animBg="1" autoUpdateAnimBg="0"/>
      <p:bldP spid="174088" grpId="0" animBg="1"/>
      <p:bldP spid="174089" grpId="0" animBg="1" autoUpdateAnimBg="0"/>
      <p:bldP spid="174090" grpId="0" animBg="1"/>
      <p:bldP spid="174091" grpId="0" animBg="1"/>
      <p:bldP spid="174092" grpId="0" animBg="1" autoUpdateAnimBg="0"/>
      <p:bldP spid="174093" grpId="0" animBg="1"/>
      <p:bldP spid="174094"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25" name="Object 1"/>
          <p:cNvGraphicFramePr>
            <a:graphicFrameLocks noChangeAspect="1"/>
          </p:cNvGraphicFramePr>
          <p:nvPr/>
        </p:nvGraphicFramePr>
        <p:xfrm>
          <a:off x="395536" y="980728"/>
          <a:ext cx="8376692" cy="5372743"/>
        </p:xfrm>
        <a:graphic>
          <a:graphicData uri="http://schemas.openxmlformats.org/presentationml/2006/ole">
            <mc:AlternateContent xmlns:mc="http://schemas.openxmlformats.org/markup-compatibility/2006">
              <mc:Choice xmlns:v="urn:schemas-microsoft-com:vml" Requires="v">
                <p:oleObj spid="_x0000_s3093" name="Picture" r:id="rId3" imgW="5257800" imgH="3366360" progId="Word.Picture.8">
                  <p:embed/>
                </p:oleObj>
              </mc:Choice>
              <mc:Fallback>
                <p:oleObj name="Picture" r:id="rId3" imgW="5257800" imgH="33663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980728"/>
                        <a:ext cx="8376692" cy="53727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2"/>
          <p:cNvSpPr txBox="1">
            <a:spLocks/>
          </p:cNvSpPr>
          <p:nvPr/>
        </p:nvSpPr>
        <p:spPr>
          <a:xfrm>
            <a:off x="230832" y="116632"/>
            <a:ext cx="8733656" cy="576064"/>
          </a:xfrm>
          <a:prstGeom prst="rect">
            <a:avLst/>
          </a:prstGeom>
        </p:spPr>
        <p:txBody>
          <a:bodyPr>
            <a:normAutofit fontScale="82500" lnSpcReduction="10000"/>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P4.3 – Connection devices – Networks</a:t>
            </a:r>
            <a:endParaRPr lang="en-GB" dirty="0"/>
          </a:p>
        </p:txBody>
      </p:sp>
    </p:spTree>
    <p:extLst>
      <p:ext uri="{BB962C8B-B14F-4D97-AF65-F5344CB8AC3E}">
        <p14:creationId xmlns:p14="http://schemas.microsoft.com/office/powerpoint/2010/main" val="20875002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12929</TotalTime>
  <Words>6334</Words>
  <Application>Microsoft Office PowerPoint</Application>
  <PresentationFormat>On-screen Show (4:3)</PresentationFormat>
  <Paragraphs>215</Paragraphs>
  <Slides>24</Slides>
  <Notes>4</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Concourse</vt:lpstr>
      <vt:lpstr>Picture</vt:lpstr>
      <vt:lpstr>Unit 15</vt:lpstr>
      <vt:lpstr>LO4 - Assessment Criteria</vt:lpstr>
      <vt:lpstr>Assessment Criteria P4, M4 and D4</vt:lpstr>
      <vt:lpstr>LO4 - Be able to connect and configure platforms and devices to enable gameplay</vt:lpstr>
      <vt:lpstr>P4.1 – Connection devices – Console to Display</vt:lpstr>
      <vt:lpstr>P4.2 – Connection devices – Console to Console</vt:lpstr>
      <vt:lpstr>PowerPoint Presentation</vt:lpstr>
      <vt:lpstr>PowerPoint Presentation</vt:lpstr>
      <vt:lpstr>PowerPoint Presentation</vt:lpstr>
      <vt:lpstr>PowerPoint Presentation</vt:lpstr>
      <vt:lpstr>P4.4 – Connection devices – Wireless and Wireless Devices</vt:lpstr>
      <vt:lpstr>P4.4 – Connection devices – Wireless and Wireless Devices</vt:lpstr>
      <vt:lpstr>P4.5 – Connection devices – Wired Controllers</vt:lpstr>
      <vt:lpstr>P4.5 – Connection devices – Wired Controllers</vt:lpstr>
      <vt:lpstr>P4.6 – Hardware Requirements – Graphics cards</vt:lpstr>
      <vt:lpstr>P4.6 – Hardware Requirements – Graphics cards</vt:lpstr>
      <vt:lpstr>P4.6 – Hardware Requirements – NIC Card</vt:lpstr>
      <vt:lpstr>P4.6 – Hardware Requirements – Sound Card</vt:lpstr>
      <vt:lpstr>P4.7 – Installing and configuring platforms and devices to enable gameplay - PC </vt:lpstr>
      <vt:lpstr>P4.8 – Installing and configuring platforms and devices to enable gameplay - Console</vt:lpstr>
      <vt:lpstr>P4.9 – Installing and configuring platforms and devices to enable gameplay - Mobiles</vt:lpstr>
      <vt:lpstr>P4.10 – Installing and configuring platforms and devices to enable gameplay - Handheld</vt:lpstr>
      <vt:lpstr>Assessment Task List</vt:lpstr>
      <vt:lpstr>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273</cp:revision>
  <dcterms:created xsi:type="dcterms:W3CDTF">2010-12-28T13:51:34Z</dcterms:created>
  <dcterms:modified xsi:type="dcterms:W3CDTF">2014-03-02T18:01:22Z</dcterms:modified>
</cp:coreProperties>
</file>